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</p:sldIdLst>
  <p:sldSz cy="5143500" cx="9144000"/>
  <p:notesSz cx="6858000" cy="9144000"/>
  <p:embeddedFontLst>
    <p:embeddedFont>
      <p:font typeface="Roboto Mono Medium"/>
      <p:regular r:id="rId103"/>
      <p:bold r:id="rId104"/>
      <p:italic r:id="rId105"/>
      <p:boldItalic r:id="rId106"/>
    </p:embeddedFont>
    <p:embeddedFont>
      <p:font typeface="Roboto Mono"/>
      <p:regular r:id="rId107"/>
      <p:bold r:id="rId108"/>
      <p:italic r:id="rId109"/>
      <p:boldItalic r:id="rId110"/>
    </p:embeddedFont>
    <p:embeddedFont>
      <p:font typeface="Barlow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Mono-regular.fntdata"/><Relationship Id="rId106" Type="http://schemas.openxmlformats.org/officeDocument/2006/relationships/font" Target="fonts/RobotoMonoMedium-boldItalic.fntdata"/><Relationship Id="rId105" Type="http://schemas.openxmlformats.org/officeDocument/2006/relationships/font" Target="fonts/RobotoMonoMedium-italic.fntdata"/><Relationship Id="rId104" Type="http://schemas.openxmlformats.org/officeDocument/2006/relationships/font" Target="fonts/RobotoMonoMedium-bold.fntdata"/><Relationship Id="rId109" Type="http://schemas.openxmlformats.org/officeDocument/2006/relationships/font" Target="fonts/RobotoMono-italic.fntdata"/><Relationship Id="rId108" Type="http://schemas.openxmlformats.org/officeDocument/2006/relationships/font" Target="fonts/RobotoMono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MonoMedium-regular.fntdata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RobotoMono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Barlow-boldItalic.fntdata"/><Relationship Id="rId18" Type="http://schemas.openxmlformats.org/officeDocument/2006/relationships/slide" Target="slides/slide12.xml"/><Relationship Id="rId113" Type="http://schemas.openxmlformats.org/officeDocument/2006/relationships/font" Target="fonts/Barlow-italic.fntdata"/><Relationship Id="rId112" Type="http://schemas.openxmlformats.org/officeDocument/2006/relationships/font" Target="fonts/Barlow-bold.fntdata"/><Relationship Id="rId111" Type="http://schemas.openxmlformats.org/officeDocument/2006/relationships/font" Target="fonts/Barlow-regular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a724942e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a724942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4ec1cc9fc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4ec1cc9fc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ec1cc9fc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ec1cc9fc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ec1cc9fc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ec1cc9fc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4ec1cc9fc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4ec1cc9fc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ec1cc9fc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ec1cc9fc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ec1cc9fc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ec1cc9fc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ec1cc9fc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ec1cc9fc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ec1cc9fc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ec1cc9fc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ec1cc9fc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ec1cc9fc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ec1cc9fc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ec1cc9fc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d5e439ff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d5e439ff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ec1cc9fc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ec1cc9fc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ec1cc9fc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ec1cc9fc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ec1cc9fc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ec1cc9fc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ec1cc9fc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ec1cc9fc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ec1cc9fc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ec1cc9fc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ec1cc9fc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4ec1cc9fc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ec1cc9fc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ec1cc9fc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ec1cc9fc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4ec1cc9fc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ec1cc9fc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ec1cc9fc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ec1cc9fc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4ec1cc9fc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d5e439ff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d5e439ff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life gives you Phicomms…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ec1cc9fc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ec1cc9fc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ec1cc9fc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ec1cc9fc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ec1cc9fc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ec1cc9fc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ec1cc9fcd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ec1cc9fc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ec1cc9fc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ec1cc9fc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ec1cc9fc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ec1cc9fc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06bde93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506bde93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06bde93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06bde93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506bde930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506bde930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506bde930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506bde930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d5e439ff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d5e439ff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506bde930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506bde930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06bde930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506bde930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506bde930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506bde930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06bde930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506bde930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506bde9300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506bde9300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06bde930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506bde930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506bde930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506bde930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06bde930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506bde930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506bde930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506bde930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506bde9300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506bde930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d5e439fff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d5e439fff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4ec1cc9f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4ec1cc9f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506bde930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506bde930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d5e439ff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4d5e439ff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506bde930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506bde930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506bde9300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506bde9300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4d5e439ff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4d5e439ff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4d5e439ff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4d5e439ff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506bde9300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506bde930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4d5e439ff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4d5e439ff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4d5e439ff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4d5e439ff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d5e439ff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d5e439ff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506bde930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506bde930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506bde930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506bde930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506bde930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506bde930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506bde930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506bde930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506bde930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506bde930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506bde9300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506bde9300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506bde9300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506bde9300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506bde930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506bde930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506bde930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506bde930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506bde9300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506bde9300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ec1cc9fc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ec1cc9fc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06bde9300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506bde930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506bde9300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506bde9300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506bde9300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506bde9300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4d5e439ff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4d5e439ff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4d5e439ff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4d5e439ff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4d5e439ff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4d5e439ff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506bde930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506bde930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506bde930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506bde930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506bde9300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506bde9300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506bde9300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506bde930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d5e439ff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4d5e439ff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4d08be34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4d08be34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4d036a98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4d036a98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4d036a98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4d036a98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506bde930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506bde930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506bde9300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506bde9300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506bde9300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506bde930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506bde9300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506bde9300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4ec1cc9fc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4ec1cc9fc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506bde9300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506bde9300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506bde9300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506bde9300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ec1cc9fc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ec1cc9fc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506bde930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506bde930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506bde9300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506bde9300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506bde9300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506bde9300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506bde930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506bde930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506bde9300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506bde930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506bde9300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506bde9300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506bde9300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506bde9300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">
  <p:cSld name="TITLE_2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586" l="0" r="328" t="0"/>
          <a:stretch/>
        </p:blipFill>
        <p:spPr>
          <a:xfrm>
            <a:off x="-113875" y="-18875"/>
            <a:ext cx="9290924" cy="5191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>
            <a:off x="-113875" y="-297162"/>
            <a:ext cx="7680839" cy="5737830"/>
          </a:xfrm>
          <a:custGeom>
            <a:rect b="b" l="l" r="r" t="t"/>
            <a:pathLst>
              <a:path extrusionOk="0" h="239151" w="320135">
                <a:moveTo>
                  <a:pt x="320135" y="380"/>
                </a:moveTo>
                <a:lnTo>
                  <a:pt x="159307" y="239151"/>
                </a:lnTo>
                <a:lnTo>
                  <a:pt x="0" y="239151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10517" l="0" r="0" t="10525"/>
          <a:stretch/>
        </p:blipFill>
        <p:spPr>
          <a:xfrm>
            <a:off x="494226" y="672975"/>
            <a:ext cx="2804844" cy="6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">
  <p:cSld name="TITLE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10517" l="0" r="0" t="10525"/>
          <a:stretch/>
        </p:blipFill>
        <p:spPr>
          <a:xfrm>
            <a:off x="494226" y="672975"/>
            <a:ext cx="2804844" cy="6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/>
          <p:nvPr/>
        </p:nvSpPr>
        <p:spPr>
          <a:xfrm>
            <a:off x="7947950" y="4754550"/>
            <a:ext cx="10269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 amt="10000"/>
          </a:blip>
          <a:srcRect b="22402" l="4507" r="7448" t="0"/>
          <a:stretch/>
        </p:blipFill>
        <p:spPr>
          <a:xfrm flipH="1">
            <a:off x="-84600" y="2600425"/>
            <a:ext cx="9228600" cy="25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C">
  <p:cSld name="TITLE_2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-37675" y="-17575"/>
            <a:ext cx="9228600" cy="5222100"/>
          </a:xfrm>
          <a:prstGeom prst="rect">
            <a:avLst/>
          </a:prstGeom>
          <a:solidFill>
            <a:srgbClr val="041E4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 amt="30000"/>
          </a:blip>
          <a:srcRect b="22402" l="4507" r="7448" t="0"/>
          <a:stretch/>
        </p:blipFill>
        <p:spPr>
          <a:xfrm flipH="1">
            <a:off x="-266275" y="2813800"/>
            <a:ext cx="9228600" cy="25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6"/>
          <p:cNvPicPr preferRelativeResize="0"/>
          <p:nvPr/>
        </p:nvPicPr>
        <p:blipFill rotWithShape="1">
          <a:blip r:embed="rId3">
            <a:alphaModFix/>
          </a:blip>
          <a:srcRect b="10517" l="0" r="0" t="10525"/>
          <a:stretch/>
        </p:blipFill>
        <p:spPr>
          <a:xfrm>
            <a:off x="494226" y="672975"/>
            <a:ext cx="2804844" cy="6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">
  <p:cSld name="TITLE_2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7"/>
          <p:cNvPicPr preferRelativeResize="0"/>
          <p:nvPr/>
        </p:nvPicPr>
        <p:blipFill rotWithShape="1">
          <a:blip r:embed="rId2">
            <a:alphaModFix/>
          </a:blip>
          <a:srcRect b="586" l="0" r="328" t="0"/>
          <a:stretch/>
        </p:blipFill>
        <p:spPr>
          <a:xfrm>
            <a:off x="-113875" y="-18875"/>
            <a:ext cx="9290924" cy="5191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7"/>
          <p:cNvSpPr/>
          <p:nvPr/>
        </p:nvSpPr>
        <p:spPr>
          <a:xfrm>
            <a:off x="-113875" y="-297162"/>
            <a:ext cx="7680839" cy="5737830"/>
          </a:xfrm>
          <a:custGeom>
            <a:rect b="b" l="l" r="r" t="t"/>
            <a:pathLst>
              <a:path extrusionOk="0" h="239151" w="320135">
                <a:moveTo>
                  <a:pt x="320135" y="380"/>
                </a:moveTo>
                <a:lnTo>
                  <a:pt x="159307" y="239151"/>
                </a:lnTo>
                <a:lnTo>
                  <a:pt x="0" y="239151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70" name="Google Shape;70;p17"/>
          <p:cNvPicPr preferRelativeResize="0"/>
          <p:nvPr/>
        </p:nvPicPr>
        <p:blipFill rotWithShape="1">
          <a:blip r:embed="rId3">
            <a:alphaModFix/>
          </a:blip>
          <a:srcRect b="10517" l="0" r="0" t="10525"/>
          <a:stretch/>
        </p:blipFill>
        <p:spPr>
          <a:xfrm>
            <a:off x="494226" y="672975"/>
            <a:ext cx="2804844" cy="6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E">
  <p:cSld name="TITLE_2_1_1_1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b="7698" l="0" r="0" t="12359"/>
          <a:stretch/>
        </p:blipFill>
        <p:spPr>
          <a:xfrm>
            <a:off x="-56937" y="-18875"/>
            <a:ext cx="9257876" cy="52220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/>
          <p:nvPr/>
        </p:nvSpPr>
        <p:spPr>
          <a:xfrm>
            <a:off x="-113875" y="-297162"/>
            <a:ext cx="7680839" cy="5737830"/>
          </a:xfrm>
          <a:custGeom>
            <a:rect b="b" l="l" r="r" t="t"/>
            <a:pathLst>
              <a:path extrusionOk="0" h="239151" w="320135">
                <a:moveTo>
                  <a:pt x="320135" y="380"/>
                </a:moveTo>
                <a:lnTo>
                  <a:pt x="159307" y="239151"/>
                </a:lnTo>
                <a:lnTo>
                  <a:pt x="0" y="239151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74" name="Google Shape;74;p18"/>
          <p:cNvPicPr preferRelativeResize="0"/>
          <p:nvPr/>
        </p:nvPicPr>
        <p:blipFill rotWithShape="1">
          <a:blip r:embed="rId3">
            <a:alphaModFix/>
          </a:blip>
          <a:srcRect b="10517" l="0" r="0" t="10525"/>
          <a:stretch/>
        </p:blipFill>
        <p:spPr>
          <a:xfrm>
            <a:off x="494226" y="672975"/>
            <a:ext cx="2804844" cy="6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F">
  <p:cSld name="TITLE_2_1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9"/>
          <p:cNvPicPr preferRelativeResize="0"/>
          <p:nvPr/>
        </p:nvPicPr>
        <p:blipFill rotWithShape="1">
          <a:blip r:embed="rId2">
            <a:alphaModFix/>
          </a:blip>
          <a:srcRect b="0" l="6480" r="0" t="0"/>
          <a:stretch/>
        </p:blipFill>
        <p:spPr>
          <a:xfrm>
            <a:off x="-113875" y="-18875"/>
            <a:ext cx="9334073" cy="519140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9"/>
          <p:cNvSpPr/>
          <p:nvPr/>
        </p:nvSpPr>
        <p:spPr>
          <a:xfrm>
            <a:off x="-113875" y="-297162"/>
            <a:ext cx="7680839" cy="5737830"/>
          </a:xfrm>
          <a:custGeom>
            <a:rect b="b" l="l" r="r" t="t"/>
            <a:pathLst>
              <a:path extrusionOk="0" h="239151" w="320135">
                <a:moveTo>
                  <a:pt x="320135" y="380"/>
                </a:moveTo>
                <a:lnTo>
                  <a:pt x="159307" y="239151"/>
                </a:lnTo>
                <a:lnTo>
                  <a:pt x="0" y="239151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78" name="Google Shape;78;p19"/>
          <p:cNvPicPr preferRelativeResize="0"/>
          <p:nvPr/>
        </p:nvPicPr>
        <p:blipFill rotWithShape="1">
          <a:blip r:embed="rId3">
            <a:alphaModFix/>
          </a:blip>
          <a:srcRect b="10517" l="0" r="0" t="10525"/>
          <a:stretch/>
        </p:blipFill>
        <p:spPr>
          <a:xfrm>
            <a:off x="494226" y="672975"/>
            <a:ext cx="2804844" cy="6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1">
  <p:cSld name="CUSTOM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>
            <a:off x="-37675" y="-47625"/>
            <a:ext cx="9228600" cy="5252100"/>
          </a:xfrm>
          <a:prstGeom prst="rect">
            <a:avLst/>
          </a:prstGeom>
          <a:gradFill>
            <a:gsLst>
              <a:gs pos="0">
                <a:schemeClr val="accent1"/>
              </a:gs>
              <a:gs pos="82000">
                <a:schemeClr val="lt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110673" y="4684600"/>
            <a:ext cx="358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solidFill>
                  <a:srgbClr val="FFFFFF"/>
                </a:solidFill>
              </a:defRPr>
            </a:lvl1pPr>
            <a:lvl2pPr lvl="1" rtl="0" algn="l">
              <a:buNone/>
              <a:defRPr sz="800">
                <a:solidFill>
                  <a:srgbClr val="FFFFFF"/>
                </a:solidFill>
              </a:defRPr>
            </a:lvl2pPr>
            <a:lvl3pPr lvl="2" rtl="0" algn="l">
              <a:buNone/>
              <a:defRPr sz="800">
                <a:solidFill>
                  <a:srgbClr val="FFFFFF"/>
                </a:solidFill>
              </a:defRPr>
            </a:lvl3pPr>
            <a:lvl4pPr lvl="3" rtl="0" algn="l">
              <a:buNone/>
              <a:defRPr sz="800">
                <a:solidFill>
                  <a:srgbClr val="FFFFFF"/>
                </a:solidFill>
              </a:defRPr>
            </a:lvl4pPr>
            <a:lvl5pPr lvl="4" rtl="0" algn="l">
              <a:buNone/>
              <a:defRPr sz="800">
                <a:solidFill>
                  <a:srgbClr val="FFFFFF"/>
                </a:solidFill>
              </a:defRPr>
            </a:lvl5pPr>
            <a:lvl6pPr lvl="5" rtl="0" algn="l">
              <a:buNone/>
              <a:defRPr sz="800">
                <a:solidFill>
                  <a:srgbClr val="FFFFFF"/>
                </a:solidFill>
              </a:defRPr>
            </a:lvl6pPr>
            <a:lvl7pPr lvl="6" rtl="0" algn="l">
              <a:buNone/>
              <a:defRPr sz="800">
                <a:solidFill>
                  <a:srgbClr val="FFFFFF"/>
                </a:solidFill>
              </a:defRPr>
            </a:lvl7pPr>
            <a:lvl8pPr lvl="7" rtl="0" algn="l">
              <a:buNone/>
              <a:defRPr sz="800">
                <a:solidFill>
                  <a:srgbClr val="FFFFFF"/>
                </a:solidFill>
              </a:defRPr>
            </a:lvl8pPr>
            <a:lvl9pPr lvl="8" rtl="0" algn="l">
              <a:buNone/>
              <a:defRPr sz="8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20"/>
          <p:cNvPicPr preferRelativeResize="0"/>
          <p:nvPr/>
        </p:nvPicPr>
        <p:blipFill rotWithShape="1">
          <a:blip r:embed="rId2">
            <a:alphaModFix/>
          </a:blip>
          <a:srcRect b="6897" l="0" r="0" t="6888"/>
          <a:stretch/>
        </p:blipFill>
        <p:spPr>
          <a:xfrm>
            <a:off x="7926979" y="4754925"/>
            <a:ext cx="1041627" cy="2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2">
  <p:cSld name="CUSTOM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1"/>
          <p:cNvPicPr preferRelativeResize="0"/>
          <p:nvPr/>
        </p:nvPicPr>
        <p:blipFill rotWithShape="1">
          <a:blip r:embed="rId2">
            <a:alphaModFix/>
          </a:blip>
          <a:srcRect b="4534" l="0" r="0" t="0"/>
          <a:stretch/>
        </p:blipFill>
        <p:spPr>
          <a:xfrm>
            <a:off x="-65800" y="-151325"/>
            <a:ext cx="9275602" cy="52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110673" y="4684600"/>
            <a:ext cx="358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solidFill>
                  <a:srgbClr val="FFFFFF"/>
                </a:solidFill>
              </a:defRPr>
            </a:lvl1pPr>
            <a:lvl2pPr lvl="1" rtl="0" algn="l">
              <a:buNone/>
              <a:defRPr sz="800">
                <a:solidFill>
                  <a:srgbClr val="FFFFFF"/>
                </a:solidFill>
              </a:defRPr>
            </a:lvl2pPr>
            <a:lvl3pPr lvl="2" rtl="0" algn="l">
              <a:buNone/>
              <a:defRPr sz="800">
                <a:solidFill>
                  <a:srgbClr val="FFFFFF"/>
                </a:solidFill>
              </a:defRPr>
            </a:lvl3pPr>
            <a:lvl4pPr lvl="3" rtl="0" algn="l">
              <a:buNone/>
              <a:defRPr sz="800">
                <a:solidFill>
                  <a:srgbClr val="FFFFFF"/>
                </a:solidFill>
              </a:defRPr>
            </a:lvl4pPr>
            <a:lvl5pPr lvl="4" rtl="0" algn="l">
              <a:buNone/>
              <a:defRPr sz="800">
                <a:solidFill>
                  <a:srgbClr val="FFFFFF"/>
                </a:solidFill>
              </a:defRPr>
            </a:lvl5pPr>
            <a:lvl6pPr lvl="5" rtl="0" algn="l">
              <a:buNone/>
              <a:defRPr sz="800">
                <a:solidFill>
                  <a:srgbClr val="FFFFFF"/>
                </a:solidFill>
              </a:defRPr>
            </a:lvl6pPr>
            <a:lvl7pPr lvl="6" rtl="0" algn="l">
              <a:buNone/>
              <a:defRPr sz="800">
                <a:solidFill>
                  <a:srgbClr val="FFFFFF"/>
                </a:solidFill>
              </a:defRPr>
            </a:lvl7pPr>
            <a:lvl8pPr lvl="7" rtl="0" algn="l">
              <a:buNone/>
              <a:defRPr sz="800">
                <a:solidFill>
                  <a:srgbClr val="FFFFFF"/>
                </a:solidFill>
              </a:defRPr>
            </a:lvl8pPr>
            <a:lvl9pPr lvl="8" rtl="0" algn="l">
              <a:buNone/>
              <a:defRPr sz="8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21"/>
          <p:cNvPicPr preferRelativeResize="0"/>
          <p:nvPr/>
        </p:nvPicPr>
        <p:blipFill rotWithShape="1">
          <a:blip r:embed="rId3">
            <a:alphaModFix/>
          </a:blip>
          <a:srcRect b="6897" l="0" r="0" t="6888"/>
          <a:stretch/>
        </p:blipFill>
        <p:spPr>
          <a:xfrm>
            <a:off x="7926979" y="4754925"/>
            <a:ext cx="1041627" cy="2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3">
    <p:bg>
      <p:bgPr>
        <a:solidFill>
          <a:schemeClr val="l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2"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891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•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pic>
        <p:nvPicPr>
          <p:cNvPr id="91" name="Google Shape;91;p22"/>
          <p:cNvPicPr preferRelativeResize="0"/>
          <p:nvPr/>
        </p:nvPicPr>
        <p:blipFill rotWithShape="1">
          <a:blip r:embed="rId2">
            <a:alphaModFix/>
          </a:blip>
          <a:srcRect b="6897" l="0" r="0" t="6888"/>
          <a:stretch/>
        </p:blipFill>
        <p:spPr>
          <a:xfrm>
            <a:off x="7926979" y="4754925"/>
            <a:ext cx="1041627" cy="2529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110673" y="4684600"/>
            <a:ext cx="358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solidFill>
                  <a:srgbClr val="FFFFFF"/>
                </a:solidFill>
              </a:defRPr>
            </a:lvl1pPr>
            <a:lvl2pPr lvl="1" rtl="0" algn="l">
              <a:buNone/>
              <a:defRPr sz="800">
                <a:solidFill>
                  <a:srgbClr val="FFFFFF"/>
                </a:solidFill>
              </a:defRPr>
            </a:lvl2pPr>
            <a:lvl3pPr lvl="2" rtl="0" algn="l">
              <a:buNone/>
              <a:defRPr sz="800">
                <a:solidFill>
                  <a:srgbClr val="FFFFFF"/>
                </a:solidFill>
              </a:defRPr>
            </a:lvl3pPr>
            <a:lvl4pPr lvl="3" rtl="0" algn="l">
              <a:buNone/>
              <a:defRPr sz="800">
                <a:solidFill>
                  <a:srgbClr val="FFFFFF"/>
                </a:solidFill>
              </a:defRPr>
            </a:lvl4pPr>
            <a:lvl5pPr lvl="4" rtl="0" algn="l">
              <a:buNone/>
              <a:defRPr sz="800">
                <a:solidFill>
                  <a:srgbClr val="FFFFFF"/>
                </a:solidFill>
              </a:defRPr>
            </a:lvl5pPr>
            <a:lvl6pPr lvl="5" rtl="0" algn="l">
              <a:buNone/>
              <a:defRPr sz="800">
                <a:solidFill>
                  <a:srgbClr val="FFFFFF"/>
                </a:solidFill>
              </a:defRPr>
            </a:lvl6pPr>
            <a:lvl7pPr lvl="6" rtl="0" algn="l">
              <a:buNone/>
              <a:defRPr sz="800">
                <a:solidFill>
                  <a:srgbClr val="FFFFFF"/>
                </a:solidFill>
              </a:defRPr>
            </a:lvl7pPr>
            <a:lvl8pPr lvl="7" rtl="0" algn="l">
              <a:buNone/>
              <a:defRPr sz="800">
                <a:solidFill>
                  <a:srgbClr val="FFFFFF"/>
                </a:solidFill>
              </a:defRPr>
            </a:lvl8pPr>
            <a:lvl9pPr lvl="8" rtl="0" algn="l">
              <a:buNone/>
              <a:defRPr sz="8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89187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•"/>
              <a:defRPr sz="16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■"/>
              <a:defRPr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■"/>
              <a:defRPr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●"/>
              <a:defRPr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SzPts val="14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SzPts val="1400"/>
              <a:buFont typeface="Barlow"/>
              <a:buChar char="■"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110673" y="4684600"/>
            <a:ext cx="358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800"/>
            </a:lvl1pPr>
            <a:lvl2pPr lvl="1" rtl="0" algn="l">
              <a:buNone/>
              <a:defRPr sz="800"/>
            </a:lvl2pPr>
            <a:lvl3pPr lvl="2" rtl="0" algn="l">
              <a:buNone/>
              <a:defRPr sz="800"/>
            </a:lvl3pPr>
            <a:lvl4pPr lvl="3" rtl="0" algn="l">
              <a:buNone/>
              <a:defRPr sz="800"/>
            </a:lvl4pPr>
            <a:lvl5pPr lvl="4" rtl="0" algn="l">
              <a:buNone/>
              <a:defRPr sz="800"/>
            </a:lvl5pPr>
            <a:lvl6pPr lvl="5" rtl="0" algn="l">
              <a:buNone/>
              <a:defRPr sz="800"/>
            </a:lvl6pPr>
            <a:lvl7pPr lvl="6" rtl="0" algn="l">
              <a:buNone/>
              <a:defRPr sz="800"/>
            </a:lvl7pPr>
            <a:lvl8pPr lvl="7" rtl="0" algn="l">
              <a:buNone/>
              <a:defRPr sz="800"/>
            </a:lvl8pPr>
            <a:lvl9pPr lvl="8" rtl="0" algn="l">
              <a:buNone/>
              <a:defRPr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3_1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2"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00" name="Google Shape;100;p24"/>
          <p:cNvSpPr txBox="1"/>
          <p:nvPr>
            <p:ph idx="1" type="body"/>
          </p:nvPr>
        </p:nvSpPr>
        <p:spPr>
          <a:xfrm>
            <a:off x="311700" y="891875"/>
            <a:ext cx="427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•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3" type="body"/>
          </p:nvPr>
        </p:nvSpPr>
        <p:spPr>
          <a:xfrm>
            <a:off x="4792875" y="891875"/>
            <a:ext cx="427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•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110673" y="4684600"/>
            <a:ext cx="358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solidFill>
                  <a:srgbClr val="FFFFFF"/>
                </a:solidFill>
              </a:defRPr>
            </a:lvl1pPr>
            <a:lvl2pPr lvl="1" rtl="0" algn="l">
              <a:buNone/>
              <a:defRPr sz="800">
                <a:solidFill>
                  <a:srgbClr val="FFFFFF"/>
                </a:solidFill>
              </a:defRPr>
            </a:lvl2pPr>
            <a:lvl3pPr lvl="2" rtl="0" algn="l">
              <a:buNone/>
              <a:defRPr sz="800">
                <a:solidFill>
                  <a:srgbClr val="FFFFFF"/>
                </a:solidFill>
              </a:defRPr>
            </a:lvl3pPr>
            <a:lvl4pPr lvl="3" rtl="0" algn="l">
              <a:buNone/>
              <a:defRPr sz="800">
                <a:solidFill>
                  <a:srgbClr val="FFFFFF"/>
                </a:solidFill>
              </a:defRPr>
            </a:lvl4pPr>
            <a:lvl5pPr lvl="4" rtl="0" algn="l">
              <a:buNone/>
              <a:defRPr sz="800">
                <a:solidFill>
                  <a:srgbClr val="FFFFFF"/>
                </a:solidFill>
              </a:defRPr>
            </a:lvl5pPr>
            <a:lvl6pPr lvl="5" rtl="0" algn="l">
              <a:buNone/>
              <a:defRPr sz="800">
                <a:solidFill>
                  <a:srgbClr val="FFFFFF"/>
                </a:solidFill>
              </a:defRPr>
            </a:lvl6pPr>
            <a:lvl7pPr lvl="6" rtl="0" algn="l">
              <a:buNone/>
              <a:defRPr sz="800">
                <a:solidFill>
                  <a:srgbClr val="FFFFFF"/>
                </a:solidFill>
              </a:defRPr>
            </a:lvl7pPr>
            <a:lvl8pPr lvl="7" rtl="0" algn="l">
              <a:buNone/>
              <a:defRPr sz="800">
                <a:solidFill>
                  <a:srgbClr val="FFFFFF"/>
                </a:solidFill>
              </a:defRPr>
            </a:lvl8pPr>
            <a:lvl9pPr lvl="8" rtl="0" algn="l">
              <a:buNone/>
              <a:defRPr sz="8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body 1">
  <p:cSld name="TITLE_AND_BODY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110673" y="4684600"/>
            <a:ext cx="358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800"/>
            </a:lvl1pPr>
            <a:lvl2pPr lvl="1" rtl="0" algn="l">
              <a:buNone/>
              <a:defRPr sz="800"/>
            </a:lvl2pPr>
            <a:lvl3pPr lvl="2" rtl="0" algn="l">
              <a:buNone/>
              <a:defRPr sz="800"/>
            </a:lvl3pPr>
            <a:lvl4pPr lvl="3" rtl="0" algn="l">
              <a:buNone/>
              <a:defRPr sz="800"/>
            </a:lvl4pPr>
            <a:lvl5pPr lvl="4" rtl="0" algn="l">
              <a:buNone/>
              <a:defRPr sz="800"/>
            </a:lvl5pPr>
            <a:lvl6pPr lvl="5" rtl="0" algn="l">
              <a:buNone/>
              <a:defRPr sz="800"/>
            </a:lvl6pPr>
            <a:lvl7pPr lvl="6" rtl="0" algn="l">
              <a:buNone/>
              <a:defRPr sz="800"/>
            </a:lvl7pPr>
            <a:lvl8pPr lvl="7" rtl="0" algn="l">
              <a:buNone/>
              <a:defRPr sz="800"/>
            </a:lvl8pPr>
            <a:lvl9pPr lvl="8" rtl="0" algn="l">
              <a:buNone/>
              <a:defRPr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311700" y="891875"/>
            <a:ext cx="427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"/>
              <a:buChar char="•"/>
              <a:defRPr sz="16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2" type="body"/>
          </p:nvPr>
        </p:nvSpPr>
        <p:spPr>
          <a:xfrm>
            <a:off x="4792875" y="891875"/>
            <a:ext cx="427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arlow"/>
              <a:buChar char="•"/>
              <a:defRPr sz="16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○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400"/>
              <a:buFont typeface="Barlow"/>
              <a:buChar char="■"/>
              <a:defRPr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Only">
  <p:cSld name="TITLE_AND_BOD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110673" y="4684600"/>
            <a:ext cx="358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800"/>
            </a:lvl1pPr>
            <a:lvl2pPr lvl="1" rtl="0" algn="l">
              <a:buNone/>
              <a:defRPr sz="800"/>
            </a:lvl2pPr>
            <a:lvl3pPr lvl="2" rtl="0" algn="l">
              <a:buNone/>
              <a:defRPr sz="800"/>
            </a:lvl3pPr>
            <a:lvl4pPr lvl="3" rtl="0" algn="l">
              <a:buNone/>
              <a:defRPr sz="800"/>
            </a:lvl4pPr>
            <a:lvl5pPr lvl="4" rtl="0" algn="l">
              <a:buNone/>
              <a:defRPr sz="800"/>
            </a:lvl5pPr>
            <a:lvl6pPr lvl="5" rtl="0" algn="l">
              <a:buNone/>
              <a:defRPr sz="800"/>
            </a:lvl6pPr>
            <a:lvl7pPr lvl="6" rtl="0" algn="l">
              <a:buNone/>
              <a:defRPr sz="800"/>
            </a:lvl7pPr>
            <a:lvl8pPr lvl="7" rtl="0" algn="l">
              <a:buNone/>
              <a:defRPr sz="800"/>
            </a:lvl8pPr>
            <a:lvl9pPr lvl="8" rtl="0" algn="l">
              <a:buNone/>
              <a:defRPr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110673" y="4684600"/>
            <a:ext cx="358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800"/>
            </a:lvl1pPr>
            <a:lvl2pPr lvl="1" rtl="0" algn="l">
              <a:buNone/>
              <a:defRPr sz="800"/>
            </a:lvl2pPr>
            <a:lvl3pPr lvl="2" rtl="0" algn="l">
              <a:buNone/>
              <a:defRPr sz="800"/>
            </a:lvl3pPr>
            <a:lvl4pPr lvl="3" rtl="0" algn="l">
              <a:buNone/>
              <a:defRPr sz="800"/>
            </a:lvl4pPr>
            <a:lvl5pPr lvl="4" rtl="0" algn="l">
              <a:buNone/>
              <a:defRPr sz="800"/>
            </a:lvl5pPr>
            <a:lvl6pPr lvl="5" rtl="0" algn="l">
              <a:buNone/>
              <a:defRPr sz="800"/>
            </a:lvl6pPr>
            <a:lvl7pPr lvl="6" rtl="0" algn="l">
              <a:buNone/>
              <a:defRPr sz="800"/>
            </a:lvl7pPr>
            <a:lvl8pPr lvl="7" rtl="0" algn="l">
              <a:buNone/>
              <a:defRPr sz="800"/>
            </a:lvl8pPr>
            <a:lvl9pPr lvl="8" rtl="0" algn="l">
              <a:buNone/>
              <a:defRPr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4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/>
          <p:nvPr/>
        </p:nvSpPr>
        <p:spPr>
          <a:xfrm>
            <a:off x="-1625" y="-21375"/>
            <a:ext cx="9184200" cy="516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8"/>
          <p:cNvSpPr txBox="1"/>
          <p:nvPr>
            <p:ph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110673" y="4684600"/>
            <a:ext cx="358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800"/>
            </a:lvl1pPr>
            <a:lvl2pPr lvl="1" rtl="0" algn="l">
              <a:buNone/>
              <a:defRPr sz="800"/>
            </a:lvl2pPr>
            <a:lvl3pPr lvl="2" rtl="0" algn="l">
              <a:buNone/>
              <a:defRPr sz="800"/>
            </a:lvl3pPr>
            <a:lvl4pPr lvl="3" rtl="0" algn="l">
              <a:buNone/>
              <a:defRPr sz="800"/>
            </a:lvl4pPr>
            <a:lvl5pPr lvl="4" rtl="0" algn="l">
              <a:buNone/>
              <a:defRPr sz="800"/>
            </a:lvl5pPr>
            <a:lvl6pPr lvl="5" rtl="0" algn="l">
              <a:buNone/>
              <a:defRPr sz="800"/>
            </a:lvl6pPr>
            <a:lvl7pPr lvl="6" rtl="0" algn="l">
              <a:buNone/>
              <a:defRPr sz="800"/>
            </a:lvl7pPr>
            <a:lvl8pPr lvl="7" rtl="0" algn="l">
              <a:buNone/>
              <a:defRPr sz="800"/>
            </a:lvl8pPr>
            <a:lvl9pPr lvl="8" rtl="0" algn="l">
              <a:buNone/>
              <a:defRPr sz="8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4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/>
          <p:nvPr/>
        </p:nvSpPr>
        <p:spPr>
          <a:xfrm>
            <a:off x="-1625" y="-21375"/>
            <a:ext cx="9184200" cy="516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pic>
        <p:nvPicPr>
          <p:cNvPr id="120" name="Google Shape;120;p29"/>
          <p:cNvPicPr preferRelativeResize="0"/>
          <p:nvPr/>
        </p:nvPicPr>
        <p:blipFill rotWithShape="1">
          <a:blip r:embed="rId2">
            <a:alphaModFix/>
          </a:blip>
          <a:srcRect b="6897" l="0" r="0" t="6888"/>
          <a:stretch/>
        </p:blipFill>
        <p:spPr>
          <a:xfrm>
            <a:off x="7926979" y="4754925"/>
            <a:ext cx="1041627" cy="2529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110673" y="4684600"/>
            <a:ext cx="3588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solidFill>
                  <a:srgbClr val="FFFFFF"/>
                </a:solidFill>
              </a:defRPr>
            </a:lvl1pPr>
            <a:lvl2pPr lvl="1" rtl="0" algn="l">
              <a:buNone/>
              <a:defRPr sz="800">
                <a:solidFill>
                  <a:srgbClr val="FFFFFF"/>
                </a:solidFill>
              </a:defRPr>
            </a:lvl2pPr>
            <a:lvl3pPr lvl="2" rtl="0" algn="l">
              <a:buNone/>
              <a:defRPr sz="800">
                <a:solidFill>
                  <a:srgbClr val="FFFFFF"/>
                </a:solidFill>
              </a:defRPr>
            </a:lvl3pPr>
            <a:lvl4pPr lvl="3" rtl="0" algn="l">
              <a:buNone/>
              <a:defRPr sz="800">
                <a:solidFill>
                  <a:srgbClr val="FFFFFF"/>
                </a:solidFill>
              </a:defRPr>
            </a:lvl4pPr>
            <a:lvl5pPr lvl="4" rtl="0" algn="l">
              <a:buNone/>
              <a:defRPr sz="800">
                <a:solidFill>
                  <a:srgbClr val="FFFFFF"/>
                </a:solidFill>
              </a:defRPr>
            </a:lvl5pPr>
            <a:lvl6pPr lvl="5" rtl="0" algn="l">
              <a:buNone/>
              <a:defRPr sz="800">
                <a:solidFill>
                  <a:srgbClr val="FFFFFF"/>
                </a:solidFill>
              </a:defRPr>
            </a:lvl6pPr>
            <a:lvl7pPr lvl="6" rtl="0" algn="l">
              <a:buNone/>
              <a:defRPr sz="800">
                <a:solidFill>
                  <a:srgbClr val="FFFFFF"/>
                </a:solidFill>
              </a:defRPr>
            </a:lvl7pPr>
            <a:lvl8pPr lvl="7" rtl="0" algn="l">
              <a:buNone/>
              <a:defRPr sz="800">
                <a:solidFill>
                  <a:srgbClr val="FFFFFF"/>
                </a:solidFill>
              </a:defRPr>
            </a:lvl8pPr>
            <a:lvl9pPr lvl="8" rtl="0" algn="l">
              <a:buNone/>
              <a:defRPr sz="8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"/>
              <a:buNone/>
              <a:defRPr sz="2400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891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1">
            <a:alphaModFix/>
          </a:blip>
          <a:srcRect b="6897" l="0" r="0" t="6888"/>
          <a:stretch/>
        </p:blipFill>
        <p:spPr>
          <a:xfrm>
            <a:off x="7926979" y="4754925"/>
            <a:ext cx="1041627" cy="2529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110673" y="4684600"/>
            <a:ext cx="35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buNone/>
              <a:defRPr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l">
              <a:buNone/>
              <a:defRPr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l">
              <a:buNone/>
              <a:defRPr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l">
              <a:buNone/>
              <a:defRPr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l">
              <a:buNone/>
              <a:defRPr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l">
              <a:buNone/>
              <a:defRPr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l">
              <a:buNone/>
              <a:defRPr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l">
              <a:buNone/>
              <a:defRPr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l">
              <a:buNone/>
              <a:defRPr sz="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png"/><Relationship Id="rId4" Type="http://schemas.openxmlformats.org/officeDocument/2006/relationships/image" Target="../media/image68.png"/><Relationship Id="rId5" Type="http://schemas.openxmlformats.org/officeDocument/2006/relationships/image" Target="../media/image90.png"/><Relationship Id="rId6" Type="http://schemas.openxmlformats.org/officeDocument/2006/relationships/image" Target="../media/image8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3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/>
        </p:nvSpPr>
        <p:spPr>
          <a:xfrm>
            <a:off x="600349" y="3091311"/>
            <a:ext cx="28305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Olivia Lucca Fraser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" name="Google Shape;127;p30"/>
          <p:cNvSpPr txBox="1"/>
          <p:nvPr/>
        </p:nvSpPr>
        <p:spPr>
          <a:xfrm>
            <a:off x="600351" y="3442925"/>
            <a:ext cx="4443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Staff Research Engineer, Zero Day Research Team</a:t>
            </a:r>
            <a:endParaRPr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" name="Google Shape;128;p30"/>
          <p:cNvSpPr txBox="1"/>
          <p:nvPr/>
        </p:nvSpPr>
        <p:spPr>
          <a:xfrm>
            <a:off x="600350" y="1589475"/>
            <a:ext cx="48306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 Backdoor Lockpick</a:t>
            </a:r>
            <a:endParaRPr b="1" sz="3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9" name="Google Shape;129;p30"/>
          <p:cNvSpPr txBox="1"/>
          <p:nvPr/>
        </p:nvSpPr>
        <p:spPr>
          <a:xfrm>
            <a:off x="600351" y="3794575"/>
            <a:ext cx="4443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June 9th, 2023</a:t>
            </a:r>
            <a:endParaRPr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30" name="Google Shape;130;p30"/>
          <p:cNvSpPr txBox="1"/>
          <p:nvPr/>
        </p:nvSpPr>
        <p:spPr>
          <a:xfrm>
            <a:off x="510375" y="2269475"/>
            <a:ext cx="508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Reversing &amp; Subverting Phicomm’s Backdoor Protocol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57100"/>
            <a:ext cx="762000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0"/>
          <p:cNvPicPr preferRelativeResize="0"/>
          <p:nvPr/>
        </p:nvPicPr>
        <p:blipFill>
          <a:blip r:embed="rId3">
            <a:alphaModFix amt="88000"/>
          </a:blip>
          <a:stretch>
            <a:fillRect/>
          </a:stretch>
        </p:blipFill>
        <p:spPr>
          <a:xfrm>
            <a:off x="1548800" y="106900"/>
            <a:ext cx="60463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1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52400" y="743800"/>
            <a:ext cx="8839200" cy="3145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41"/>
          <p:cNvCxnSpPr/>
          <p:nvPr/>
        </p:nvCxnSpPr>
        <p:spPr>
          <a:xfrm>
            <a:off x="5315050" y="3070750"/>
            <a:ext cx="16185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/>
        </p:nvSpPr>
        <p:spPr>
          <a:xfrm>
            <a:off x="432175" y="166800"/>
            <a:ext cx="831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telnetd_startup: first impressions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7" name="Google Shape;197;p42"/>
          <p:cNvSpPr txBox="1"/>
          <p:nvPr/>
        </p:nvSpPr>
        <p:spPr>
          <a:xfrm>
            <a:off x="341200" y="970500"/>
            <a:ext cx="844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"/>
              <a:buChar char="●"/>
            </a:pPr>
            <a:r>
              <a:rPr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32-bit MIPS (Little Endian) ELF binary</a:t>
            </a:r>
            <a:endParaRPr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"/>
              <a:buChar char="●"/>
            </a:pPr>
            <a:r>
              <a:rPr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Runs as a daemon with root permissions</a:t>
            </a:r>
            <a:endParaRPr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Barlow"/>
              <a:buChar char="●"/>
            </a:pPr>
            <a:r>
              <a:rPr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Listens (quietly) on UDP port  21210</a:t>
            </a:r>
            <a:endParaRPr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408275" y="60675"/>
            <a:ext cx="832744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3"/>
          <p:cNvSpPr txBox="1"/>
          <p:nvPr/>
        </p:nvSpPr>
        <p:spPr>
          <a:xfrm>
            <a:off x="3267875" y="333600"/>
            <a:ext cx="5208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 few interesting strings…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4" name="Google Shape;204;p43"/>
          <p:cNvSpPr/>
          <p:nvPr/>
        </p:nvSpPr>
        <p:spPr>
          <a:xfrm>
            <a:off x="7347050" y="403463"/>
            <a:ext cx="860325" cy="2091025"/>
          </a:xfrm>
          <a:custGeom>
            <a:rect b="b" l="l" r="r" t="t"/>
            <a:pathLst>
              <a:path extrusionOk="0" h="83641" w="34413">
                <a:moveTo>
                  <a:pt x="0" y="7517"/>
                </a:moveTo>
                <a:cubicBezTo>
                  <a:pt x="6386" y="3264"/>
                  <a:pt x="14223" y="-716"/>
                  <a:pt x="21836" y="238"/>
                </a:cubicBezTo>
                <a:cubicBezTo>
                  <a:pt x="27796" y="985"/>
                  <a:pt x="33897" y="7285"/>
                  <a:pt x="34271" y="13280"/>
                </a:cubicBezTo>
                <a:cubicBezTo>
                  <a:pt x="35406" y="31464"/>
                  <a:pt x="19080" y="46485"/>
                  <a:pt x="9705" y="62108"/>
                </a:cubicBezTo>
                <a:cubicBezTo>
                  <a:pt x="5907" y="68437"/>
                  <a:pt x="6881" y="76638"/>
                  <a:pt x="4549" y="83641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sp>
      <p:grpSp>
        <p:nvGrpSpPr>
          <p:cNvPr id="205" name="Google Shape;205;p43"/>
          <p:cNvGrpSpPr/>
          <p:nvPr/>
        </p:nvGrpSpPr>
        <p:grpSpPr>
          <a:xfrm>
            <a:off x="2486925" y="530751"/>
            <a:ext cx="3199650" cy="1054724"/>
            <a:chOff x="2486925" y="530751"/>
            <a:chExt cx="3199650" cy="1054724"/>
          </a:xfrm>
        </p:grpSpPr>
        <p:sp>
          <p:nvSpPr>
            <p:cNvPr id="206" name="Google Shape;206;p43"/>
            <p:cNvSpPr/>
            <p:nvPr/>
          </p:nvSpPr>
          <p:spPr>
            <a:xfrm>
              <a:off x="2486925" y="530751"/>
              <a:ext cx="134450" cy="925017"/>
            </a:xfrm>
            <a:custGeom>
              <a:rect b="b" l="l" r="r" t="t"/>
              <a:pathLst>
                <a:path extrusionOk="0" h="30650" w="5378">
                  <a:moveTo>
                    <a:pt x="0" y="1231"/>
                  </a:moveTo>
                  <a:cubicBezTo>
                    <a:pt x="1295" y="584"/>
                    <a:pt x="3088" y="-548"/>
                    <a:pt x="4246" y="321"/>
                  </a:cubicBezTo>
                  <a:cubicBezTo>
                    <a:pt x="7737" y="2940"/>
                    <a:pt x="1930" y="8754"/>
                    <a:pt x="1213" y="13059"/>
                  </a:cubicBezTo>
                  <a:cubicBezTo>
                    <a:pt x="964" y="14555"/>
                    <a:pt x="4853" y="14272"/>
                    <a:pt x="4853" y="15789"/>
                  </a:cubicBezTo>
                  <a:cubicBezTo>
                    <a:pt x="4853" y="17194"/>
                    <a:pt x="1411" y="16521"/>
                    <a:pt x="1213" y="17912"/>
                  </a:cubicBezTo>
                  <a:cubicBezTo>
                    <a:pt x="868" y="20333"/>
                    <a:pt x="3945" y="22011"/>
                    <a:pt x="4853" y="24281"/>
                  </a:cubicBezTo>
                  <a:cubicBezTo>
                    <a:pt x="5743" y="26506"/>
                    <a:pt x="3211" y="28955"/>
                    <a:pt x="1516" y="30650"/>
                  </a:cubicBez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Google Shape;207;p43"/>
            <p:cNvSpPr/>
            <p:nvPr/>
          </p:nvSpPr>
          <p:spPr>
            <a:xfrm>
              <a:off x="2691650" y="803700"/>
              <a:ext cx="2994925" cy="781775"/>
            </a:xfrm>
            <a:custGeom>
              <a:rect b="b" l="l" r="r" t="t"/>
              <a:pathLst>
                <a:path extrusionOk="0" h="31271" w="119797">
                  <a:moveTo>
                    <a:pt x="119797" y="0"/>
                  </a:moveTo>
                  <a:cubicBezTo>
                    <a:pt x="119797" y="7066"/>
                    <a:pt x="118185" y="15418"/>
                    <a:pt x="112821" y="20017"/>
                  </a:cubicBezTo>
                  <a:cubicBezTo>
                    <a:pt x="102488" y="28875"/>
                    <a:pt x="86818" y="32874"/>
                    <a:pt x="73394" y="30632"/>
                  </a:cubicBezTo>
                  <a:cubicBezTo>
                    <a:pt x="68862" y="29875"/>
                    <a:pt x="65884" y="25224"/>
                    <a:pt x="62779" y="21836"/>
                  </a:cubicBezTo>
                  <a:cubicBezTo>
                    <a:pt x="56290" y="14756"/>
                    <a:pt x="49010" y="7023"/>
                    <a:pt x="39730" y="4549"/>
                  </a:cubicBezTo>
                  <a:cubicBezTo>
                    <a:pt x="31815" y="2439"/>
                    <a:pt x="22935" y="1352"/>
                    <a:pt x="15164" y="3943"/>
                  </a:cubicBezTo>
                  <a:cubicBezTo>
                    <a:pt x="10233" y="5587"/>
                    <a:pt x="3673" y="11261"/>
                    <a:pt x="0" y="7582"/>
                  </a:cubicBez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triangle"/>
            </a:ln>
          </p:spPr>
        </p:sp>
      </p:grpSp>
      <p:sp>
        <p:nvSpPr>
          <p:cNvPr id="208" name="Google Shape;208;p43"/>
          <p:cNvSpPr/>
          <p:nvPr/>
        </p:nvSpPr>
        <p:spPr>
          <a:xfrm>
            <a:off x="1865200" y="940175"/>
            <a:ext cx="4370875" cy="996075"/>
          </a:xfrm>
          <a:custGeom>
            <a:rect b="b" l="l" r="r" t="t"/>
            <a:pathLst>
              <a:path extrusionOk="0" h="39843" w="174835">
                <a:moveTo>
                  <a:pt x="174388" y="0"/>
                </a:moveTo>
                <a:cubicBezTo>
                  <a:pt x="174388" y="7235"/>
                  <a:pt x="176176" y="15882"/>
                  <a:pt x="171658" y="21533"/>
                </a:cubicBezTo>
                <a:cubicBezTo>
                  <a:pt x="162183" y="33383"/>
                  <a:pt x="144861" y="37547"/>
                  <a:pt x="129805" y="39427"/>
                </a:cubicBezTo>
                <a:cubicBezTo>
                  <a:pt x="109266" y="41992"/>
                  <a:pt x="89384" y="30168"/>
                  <a:pt x="68845" y="27599"/>
                </a:cubicBezTo>
                <a:cubicBezTo>
                  <a:pt x="60514" y="26557"/>
                  <a:pt x="51955" y="27129"/>
                  <a:pt x="43673" y="28509"/>
                </a:cubicBezTo>
                <a:cubicBezTo>
                  <a:pt x="35654" y="29845"/>
                  <a:pt x="28945" y="35969"/>
                  <a:pt x="20926" y="37304"/>
                </a:cubicBezTo>
                <a:cubicBezTo>
                  <a:pt x="13905" y="38473"/>
                  <a:pt x="6753" y="35307"/>
                  <a:pt x="0" y="33058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09" name="Google Shape;209;p43"/>
          <p:cNvSpPr/>
          <p:nvPr/>
        </p:nvSpPr>
        <p:spPr>
          <a:xfrm>
            <a:off x="3169325" y="1000825"/>
            <a:ext cx="3598775" cy="3316025"/>
          </a:xfrm>
          <a:custGeom>
            <a:rect b="b" l="l" r="r" t="t"/>
            <a:pathLst>
              <a:path extrusionOk="0" h="132641" w="143951">
                <a:moveTo>
                  <a:pt x="138600" y="0"/>
                </a:moveTo>
                <a:cubicBezTo>
                  <a:pt x="138600" y="5236"/>
                  <a:pt x="140894" y="10250"/>
                  <a:pt x="141330" y="15468"/>
                </a:cubicBezTo>
                <a:cubicBezTo>
                  <a:pt x="142972" y="35126"/>
                  <a:pt x="144862" y="54932"/>
                  <a:pt x="143453" y="74608"/>
                </a:cubicBezTo>
                <a:cubicBezTo>
                  <a:pt x="142915" y="82123"/>
                  <a:pt x="139971" y="89290"/>
                  <a:pt x="138903" y="96748"/>
                </a:cubicBezTo>
                <a:cubicBezTo>
                  <a:pt x="137444" y="106940"/>
                  <a:pt x="136828" y="119685"/>
                  <a:pt x="128592" y="125863"/>
                </a:cubicBezTo>
                <a:cubicBezTo>
                  <a:pt x="121469" y="131206"/>
                  <a:pt x="111393" y="131034"/>
                  <a:pt x="102509" y="131626"/>
                </a:cubicBezTo>
                <a:cubicBezTo>
                  <a:pt x="94328" y="132171"/>
                  <a:pt x="85277" y="134078"/>
                  <a:pt x="77943" y="130412"/>
                </a:cubicBezTo>
                <a:cubicBezTo>
                  <a:pt x="66538" y="124711"/>
                  <a:pt x="56237" y="116322"/>
                  <a:pt x="43976" y="112822"/>
                </a:cubicBezTo>
                <a:cubicBezTo>
                  <a:pt x="36198" y="110602"/>
                  <a:pt x="27386" y="110566"/>
                  <a:pt x="19713" y="113125"/>
                </a:cubicBezTo>
                <a:cubicBezTo>
                  <a:pt x="17984" y="113702"/>
                  <a:pt x="16962" y="115859"/>
                  <a:pt x="15164" y="116158"/>
                </a:cubicBezTo>
                <a:cubicBezTo>
                  <a:pt x="10162" y="116991"/>
                  <a:pt x="4811" y="113341"/>
                  <a:pt x="0" y="114945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3400" y="152400"/>
            <a:ext cx="3686331" cy="48386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380000" dist="123825">
              <a:srgbClr val="000000">
                <a:alpha val="50000"/>
              </a:srgbClr>
            </a:outerShdw>
          </a:effectLst>
        </p:spPr>
      </p:pic>
      <p:sp>
        <p:nvSpPr>
          <p:cNvPr id="215" name="Google Shape;215;p44"/>
          <p:cNvSpPr txBox="1"/>
          <p:nvPr/>
        </p:nvSpPr>
        <p:spPr>
          <a:xfrm>
            <a:off x="98575" y="90975"/>
            <a:ext cx="507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Main State Machine of the telnetd_startup Service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16" name="Google Shape;216;p44"/>
          <p:cNvGrpSpPr/>
          <p:nvPr/>
        </p:nvGrpSpPr>
        <p:grpSpPr>
          <a:xfrm>
            <a:off x="2183625" y="831075"/>
            <a:ext cx="3646875" cy="400200"/>
            <a:chOff x="2183625" y="831075"/>
            <a:chExt cx="3646875" cy="400200"/>
          </a:xfrm>
        </p:grpSpPr>
        <p:sp>
          <p:nvSpPr>
            <p:cNvPr id="217" name="Google Shape;217;p44"/>
            <p:cNvSpPr txBox="1"/>
            <p:nvPr/>
          </p:nvSpPr>
          <p:spPr>
            <a:xfrm>
              <a:off x="2183625" y="831075"/>
              <a:ext cx="188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We begin in state 2…</a:t>
              </a:r>
              <a:endParaRPr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8" name="Google Shape;218;p44"/>
            <p:cNvCxnSpPr/>
            <p:nvPr/>
          </p:nvCxnSpPr>
          <p:spPr>
            <a:xfrm>
              <a:off x="3935100" y="1031175"/>
              <a:ext cx="18954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stealth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</p:grpSp>
      <p:grpSp>
        <p:nvGrpSpPr>
          <p:cNvPr id="219" name="Google Shape;219;p44"/>
          <p:cNvGrpSpPr/>
          <p:nvPr/>
        </p:nvGrpSpPr>
        <p:grpSpPr>
          <a:xfrm>
            <a:off x="1628187" y="2467027"/>
            <a:ext cx="4376850" cy="646375"/>
            <a:chOff x="1628187" y="2467027"/>
            <a:chExt cx="4376850" cy="646375"/>
          </a:xfrm>
        </p:grpSpPr>
        <p:sp>
          <p:nvSpPr>
            <p:cNvPr id="220" name="Google Shape;220;p44"/>
            <p:cNvSpPr/>
            <p:nvPr/>
          </p:nvSpPr>
          <p:spPr>
            <a:xfrm>
              <a:off x="1628187" y="2467027"/>
              <a:ext cx="4376850" cy="646375"/>
            </a:xfrm>
            <a:custGeom>
              <a:rect b="b" l="l" r="r" t="t"/>
              <a:pathLst>
                <a:path extrusionOk="0" h="25855" w="175074">
                  <a:moveTo>
                    <a:pt x="175074" y="1706"/>
                  </a:moveTo>
                  <a:cubicBezTo>
                    <a:pt x="150104" y="1706"/>
                    <a:pt x="52093" y="-1933"/>
                    <a:pt x="25252" y="1706"/>
                  </a:cubicBezTo>
                  <a:cubicBezTo>
                    <a:pt x="-1589" y="5345"/>
                    <a:pt x="-9626" y="19599"/>
                    <a:pt x="14030" y="23542"/>
                  </a:cubicBezTo>
                  <a:cubicBezTo>
                    <a:pt x="37686" y="27485"/>
                    <a:pt x="141662" y="25059"/>
                    <a:pt x="167188" y="25362"/>
                  </a:cubicBez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221" name="Google Shape;221;p44"/>
            <p:cNvSpPr txBox="1"/>
            <p:nvPr/>
          </p:nvSpPr>
          <p:spPr>
            <a:xfrm>
              <a:off x="1880350" y="2590113"/>
              <a:ext cx="207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Then go to state 0…</a:t>
              </a:r>
              <a:endParaRPr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22" name="Google Shape;222;p44"/>
          <p:cNvSpPr/>
          <p:nvPr/>
        </p:nvSpPr>
        <p:spPr>
          <a:xfrm>
            <a:off x="447350" y="681637"/>
            <a:ext cx="5451386" cy="3215949"/>
          </a:xfrm>
          <a:custGeom>
            <a:rect b="b" l="l" r="r" t="t"/>
            <a:pathLst>
              <a:path extrusionOk="0" h="136428" w="241693">
                <a:moveTo>
                  <a:pt x="241693" y="128527"/>
                </a:moveTo>
                <a:cubicBezTo>
                  <a:pt x="210101" y="128376"/>
                  <a:pt x="90404" y="146927"/>
                  <a:pt x="52140" y="127618"/>
                </a:cubicBezTo>
                <a:cubicBezTo>
                  <a:pt x="13876" y="108309"/>
                  <a:pt x="-18272" y="33650"/>
                  <a:pt x="12107" y="12673"/>
                </a:cubicBezTo>
                <a:cubicBezTo>
                  <a:pt x="42486" y="-8304"/>
                  <a:pt x="197363" y="3575"/>
                  <a:pt x="234414" y="1755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23" name="Google Shape;223;p44"/>
          <p:cNvSpPr txBox="1"/>
          <p:nvPr/>
        </p:nvSpPr>
        <p:spPr>
          <a:xfrm>
            <a:off x="3040425" y="3336125"/>
            <a:ext cx="22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Then proceed to state 1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24" name="Google Shape;224;p44"/>
          <p:cNvGrpSpPr/>
          <p:nvPr/>
        </p:nvGrpSpPr>
        <p:grpSpPr>
          <a:xfrm>
            <a:off x="0" y="1360438"/>
            <a:ext cx="8318226" cy="3630662"/>
            <a:chOff x="0" y="1360438"/>
            <a:chExt cx="8318226" cy="3630662"/>
          </a:xfrm>
        </p:grpSpPr>
        <p:pic>
          <p:nvPicPr>
            <p:cNvPr id="225" name="Google Shape;22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1400" y="1360438"/>
              <a:ext cx="7646826" cy="2422625"/>
            </a:xfrm>
            <a:prstGeom prst="rect">
              <a:avLst/>
            </a:prstGeom>
            <a:noFill/>
            <a:ln>
              <a:noFill/>
            </a:ln>
            <a:effectLst>
              <a:outerShdw blurRad="114300" rotWithShape="0" algn="bl" dir="3300000" dist="142875">
                <a:srgbClr val="000000">
                  <a:alpha val="50000"/>
                </a:srgbClr>
              </a:outerShdw>
            </a:effectLst>
          </p:spPr>
        </p:pic>
        <p:sp>
          <p:nvSpPr>
            <p:cNvPr id="226" name="Google Shape;226;p44"/>
            <p:cNvSpPr txBox="1"/>
            <p:nvPr/>
          </p:nvSpPr>
          <p:spPr>
            <a:xfrm>
              <a:off x="0" y="4159800"/>
              <a:ext cx="4854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Which takes us to this final check before either </a:t>
              </a:r>
              <a:endParaRPr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(a) 0x7010 is written to EEPROM at offset 0x26, or </a:t>
              </a:r>
              <a:endParaRPr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(b) a telnetd service is launched</a:t>
              </a:r>
              <a:endParaRPr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27" name="Google Shape;227;p44"/>
          <p:cNvGrpSpPr/>
          <p:nvPr/>
        </p:nvGrpSpPr>
        <p:grpSpPr>
          <a:xfrm>
            <a:off x="4184767" y="865200"/>
            <a:ext cx="3909034" cy="3215950"/>
            <a:chOff x="4184767" y="865200"/>
            <a:chExt cx="3909034" cy="3215950"/>
          </a:xfrm>
        </p:grpSpPr>
        <p:pic>
          <p:nvPicPr>
            <p:cNvPr id="228" name="Google Shape;228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84767" y="865200"/>
              <a:ext cx="3909034" cy="32159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3120000" dist="190500">
                <a:srgbClr val="000000">
                  <a:alpha val="50000"/>
                </a:srgbClr>
              </a:outerShdw>
            </a:effectLst>
          </p:spPr>
        </p:pic>
        <p:sp>
          <p:nvSpPr>
            <p:cNvPr id="229" name="Google Shape;229;p44"/>
            <p:cNvSpPr txBox="1"/>
            <p:nvPr/>
          </p:nvSpPr>
          <p:spPr>
            <a:xfrm>
              <a:off x="5481850" y="1175225"/>
              <a:ext cx="2524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Barlow"/>
                  <a:ea typeface="Barlow"/>
                  <a:cs typeface="Barlow"/>
                  <a:sym typeface="Barlow"/>
                </a:rPr>
                <a:t>And when the service starts, it checks the EEPROM for the 0x7010 flag, and launch telnetd if it finds it.</a:t>
              </a:r>
              <a:endParaRPr sz="1200"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/>
        </p:nvSpPr>
        <p:spPr>
          <a:xfrm>
            <a:off x="1501250" y="1205550"/>
            <a:ext cx="630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STATE 2 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(the initial state)</a:t>
            </a:r>
            <a:endParaRPr b="1" sz="3200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25" y="152400"/>
            <a:ext cx="7637556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46"/>
          <p:cNvCxnSpPr/>
          <p:nvPr/>
        </p:nvCxnSpPr>
        <p:spPr>
          <a:xfrm flipH="1">
            <a:off x="5193800" y="538325"/>
            <a:ext cx="2085000" cy="22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02377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252" y="152400"/>
            <a:ext cx="39822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25" y="152400"/>
            <a:ext cx="7637556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48"/>
          <p:cNvCxnSpPr/>
          <p:nvPr/>
        </p:nvCxnSpPr>
        <p:spPr>
          <a:xfrm flipH="1">
            <a:off x="4215675" y="1834875"/>
            <a:ext cx="2107800" cy="7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 txBox="1"/>
          <p:nvPr/>
        </p:nvSpPr>
        <p:spPr>
          <a:xfrm>
            <a:off x="606600" y="1068450"/>
            <a:ext cx="793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Introducing the Wavlink AC1200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50" y="1719650"/>
            <a:ext cx="4582901" cy="289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330" y="1706950"/>
            <a:ext cx="3851769" cy="29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9"/>
          <p:cNvSpPr txBox="1"/>
          <p:nvPr/>
        </p:nvSpPr>
        <p:spPr>
          <a:xfrm>
            <a:off x="379100" y="454925"/>
            <a:ext cx="772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tell-tale constants of an MD5 hash context:</a:t>
            </a:r>
            <a:endParaRPr b="1" sz="2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0598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50"/>
          <p:cNvSpPr txBox="1"/>
          <p:nvPr/>
        </p:nvSpPr>
        <p:spPr>
          <a:xfrm>
            <a:off x="4026100" y="2358025"/>
            <a:ext cx="470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So, the service waits for the client to send the token “ABCDEF1234” and then responds with an MD5 hash of the string “K2_COSTDOWN__VER_3.0” padded with zeros to a 128-byte buffer.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6" name="Google Shape;266;p50"/>
          <p:cNvSpPr/>
          <p:nvPr/>
        </p:nvSpPr>
        <p:spPr>
          <a:xfrm>
            <a:off x="2138150" y="4018500"/>
            <a:ext cx="2600650" cy="424750"/>
          </a:xfrm>
          <a:custGeom>
            <a:rect b="b" l="l" r="r" t="t"/>
            <a:pathLst>
              <a:path extrusionOk="0" h="16990" w="104026">
                <a:moveTo>
                  <a:pt x="104026" y="4550"/>
                </a:moveTo>
                <a:cubicBezTo>
                  <a:pt x="99660" y="4550"/>
                  <a:pt x="94949" y="3933"/>
                  <a:pt x="90985" y="5763"/>
                </a:cubicBezTo>
                <a:cubicBezTo>
                  <a:pt x="85428" y="8328"/>
                  <a:pt x="81127" y="13587"/>
                  <a:pt x="75214" y="15164"/>
                </a:cubicBezTo>
                <a:cubicBezTo>
                  <a:pt x="64270" y="18082"/>
                  <a:pt x="52554" y="16738"/>
                  <a:pt x="41247" y="16074"/>
                </a:cubicBezTo>
                <a:cubicBezTo>
                  <a:pt x="26516" y="15208"/>
                  <a:pt x="14756" y="0"/>
                  <a:pt x="0" y="0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67" name="Google Shape;267;p50"/>
          <p:cNvSpPr txBox="1"/>
          <p:nvPr/>
        </p:nvSpPr>
        <p:spPr>
          <a:xfrm>
            <a:off x="4791875" y="3942700"/>
            <a:ext cx="353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It then enters STATE 0.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/>
        </p:nvSpPr>
        <p:spPr>
          <a:xfrm>
            <a:off x="1501250" y="1205550"/>
            <a:ext cx="630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STATE 0 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(the second state)</a:t>
            </a:r>
            <a:endParaRPr b="1" sz="3200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5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52"/>
          <p:cNvCxnSpPr/>
          <p:nvPr/>
        </p:nvCxnSpPr>
        <p:spPr>
          <a:xfrm flipH="1" rot="10800000">
            <a:off x="3654575" y="1766475"/>
            <a:ext cx="2070000" cy="153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875" y="152400"/>
            <a:ext cx="669625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55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54"/>
          <p:cNvGrpSpPr/>
          <p:nvPr/>
        </p:nvGrpSpPr>
        <p:grpSpPr>
          <a:xfrm>
            <a:off x="2744700" y="2615675"/>
            <a:ext cx="2070000" cy="258675"/>
            <a:chOff x="2744700" y="2615675"/>
            <a:chExt cx="2070000" cy="258675"/>
          </a:xfrm>
        </p:grpSpPr>
        <p:cxnSp>
          <p:nvCxnSpPr>
            <p:cNvPr id="290" name="Google Shape;290;p54"/>
            <p:cNvCxnSpPr/>
            <p:nvPr/>
          </p:nvCxnSpPr>
          <p:spPr>
            <a:xfrm flipH="1" rot="10800000">
              <a:off x="2744700" y="2615675"/>
              <a:ext cx="2070000" cy="15300"/>
            </a:xfrm>
            <a:prstGeom prst="straightConnector1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291" name="Google Shape;291;p54"/>
            <p:cNvCxnSpPr/>
            <p:nvPr/>
          </p:nvCxnSpPr>
          <p:spPr>
            <a:xfrm flipH="1" rot="10800000">
              <a:off x="2744700" y="2859050"/>
              <a:ext cx="2070000" cy="15300"/>
            </a:xfrm>
            <a:prstGeom prst="straightConnector1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50" y="190300"/>
            <a:ext cx="69742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3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7"/>
          <p:cNvSpPr txBox="1"/>
          <p:nvPr/>
        </p:nvSpPr>
        <p:spPr>
          <a:xfrm>
            <a:off x="803700" y="1197975"/>
            <a:ext cx="7536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This encrypted secret is sent to the client, as an authentication challenge.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p57"/>
          <p:cNvSpPr txBox="1"/>
          <p:nvPr/>
        </p:nvSpPr>
        <p:spPr>
          <a:xfrm>
            <a:off x="803700" y="2252650"/>
            <a:ext cx="753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Meanwhile…</a:t>
            </a:r>
            <a:endParaRPr b="1" sz="24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55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58"/>
          <p:cNvGrpSpPr/>
          <p:nvPr/>
        </p:nvGrpSpPr>
        <p:grpSpPr>
          <a:xfrm>
            <a:off x="2653700" y="3487650"/>
            <a:ext cx="2070000" cy="258675"/>
            <a:chOff x="2744700" y="2615675"/>
            <a:chExt cx="2070000" cy="258675"/>
          </a:xfrm>
        </p:grpSpPr>
        <p:cxnSp>
          <p:nvCxnSpPr>
            <p:cNvPr id="314" name="Google Shape;314;p58"/>
            <p:cNvCxnSpPr/>
            <p:nvPr/>
          </p:nvCxnSpPr>
          <p:spPr>
            <a:xfrm flipH="1" rot="10800000">
              <a:off x="2744700" y="2615675"/>
              <a:ext cx="2070000" cy="15300"/>
            </a:xfrm>
            <a:prstGeom prst="straightConnector1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cxnSp>
          <p:nvCxnSpPr>
            <p:cNvPr id="315" name="Google Shape;315;p58"/>
            <p:cNvCxnSpPr/>
            <p:nvPr/>
          </p:nvCxnSpPr>
          <p:spPr>
            <a:xfrm flipH="1" rot="10800000">
              <a:off x="2744700" y="2859050"/>
              <a:ext cx="2070000" cy="15300"/>
            </a:xfrm>
            <a:prstGeom prst="straightConnector1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5" y="152400"/>
            <a:ext cx="384515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329" y="418425"/>
            <a:ext cx="4908171" cy="3519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1288" y="196738"/>
            <a:ext cx="5381625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550" y="159975"/>
            <a:ext cx="6758900" cy="45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813" y="84150"/>
            <a:ext cx="619238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25" y="91750"/>
            <a:ext cx="8339126" cy="46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/>
        </p:nvSpPr>
        <p:spPr>
          <a:xfrm>
            <a:off x="1501250" y="1205550"/>
            <a:ext cx="6300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STATE 1 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(the third and final state)</a:t>
            </a:r>
            <a:endParaRPr b="1" sz="3200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2300"/>
            <a:ext cx="4045876" cy="10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68250"/>
            <a:ext cx="8839199" cy="2942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63"/>
          <p:cNvGrpSpPr/>
          <p:nvPr/>
        </p:nvGrpSpPr>
        <p:grpSpPr>
          <a:xfrm>
            <a:off x="4086625" y="0"/>
            <a:ext cx="4844400" cy="758250"/>
            <a:chOff x="4086625" y="0"/>
            <a:chExt cx="4844400" cy="758250"/>
          </a:xfrm>
        </p:grpSpPr>
        <p:sp>
          <p:nvSpPr>
            <p:cNvPr id="343" name="Google Shape;343;p63"/>
            <p:cNvSpPr txBox="1"/>
            <p:nvPr/>
          </p:nvSpPr>
          <p:spPr>
            <a:xfrm>
              <a:off x="5155825" y="0"/>
              <a:ext cx="37752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The message “ABCDEF1234” will send us back to the beginning.</a:t>
              </a:r>
              <a:endParaRPr b="1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44" name="Google Shape;344;p63"/>
            <p:cNvCxnSpPr>
              <a:stCxn id="343" idx="1"/>
            </p:cNvCxnSpPr>
            <p:nvPr/>
          </p:nvCxnSpPr>
          <p:spPr>
            <a:xfrm flipH="1">
              <a:off x="4086625" y="338550"/>
              <a:ext cx="1069200" cy="4197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345" name="Google Shape;345;p63"/>
          <p:cNvGrpSpPr/>
          <p:nvPr/>
        </p:nvGrpSpPr>
        <p:grpSpPr>
          <a:xfrm>
            <a:off x="4420350" y="712725"/>
            <a:ext cx="4132200" cy="2767425"/>
            <a:chOff x="4420350" y="712725"/>
            <a:chExt cx="4132200" cy="2767425"/>
          </a:xfrm>
        </p:grpSpPr>
        <p:sp>
          <p:nvSpPr>
            <p:cNvPr id="346" name="Google Shape;346;p63"/>
            <p:cNvSpPr txBox="1"/>
            <p:nvPr/>
          </p:nvSpPr>
          <p:spPr>
            <a:xfrm>
              <a:off x="4420350" y="712725"/>
              <a:ext cx="41322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But a message that matches one of these ephemeral keys will launch telnetd, either when the device reboots, or immediately.</a:t>
              </a:r>
              <a:endParaRPr b="1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347" name="Google Shape;347;p63"/>
            <p:cNvCxnSpPr>
              <a:stCxn id="346" idx="2"/>
            </p:cNvCxnSpPr>
            <p:nvPr/>
          </p:nvCxnSpPr>
          <p:spPr>
            <a:xfrm rot="5400000">
              <a:off x="5259150" y="1221825"/>
              <a:ext cx="813000" cy="1641600"/>
            </a:xfrm>
            <a:prstGeom prst="curvedConnector2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48" name="Google Shape;348;p63"/>
            <p:cNvCxnSpPr/>
            <p:nvPr/>
          </p:nvCxnSpPr>
          <p:spPr>
            <a:xfrm flipH="1">
              <a:off x="4920850" y="1675650"/>
              <a:ext cx="2168400" cy="1804500"/>
            </a:xfrm>
            <a:prstGeom prst="curvedConnector3">
              <a:avLst>
                <a:gd fmla="val -3846" name="adj1"/>
              </a:avLst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4"/>
          <p:cNvSpPr txBox="1"/>
          <p:nvPr/>
        </p:nvSpPr>
        <p:spPr>
          <a:xfrm>
            <a:off x="462500" y="181975"/>
            <a:ext cx="80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is the client supposed to determine TEMP_KEY and PERM_KEY?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54" name="Google Shape;354;p64"/>
          <p:cNvGrpSpPr/>
          <p:nvPr/>
        </p:nvGrpSpPr>
        <p:grpSpPr>
          <a:xfrm>
            <a:off x="2092567" y="1545125"/>
            <a:ext cx="3874536" cy="415500"/>
            <a:chOff x="2251875" y="1024350"/>
            <a:chExt cx="3988200" cy="415500"/>
          </a:xfrm>
        </p:grpSpPr>
        <p:sp>
          <p:nvSpPr>
            <p:cNvPr id="355" name="Google Shape;355;p64"/>
            <p:cNvSpPr/>
            <p:nvPr/>
          </p:nvSpPr>
          <p:spPr>
            <a:xfrm>
              <a:off x="2251875" y="1053900"/>
              <a:ext cx="3988200" cy="356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4"/>
            <p:cNvSpPr txBox="1"/>
            <p:nvPr/>
          </p:nvSpPr>
          <p:spPr>
            <a:xfrm>
              <a:off x="2934250" y="1024350"/>
              <a:ext cx="2813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Public-key-decrypted nonce</a:t>
              </a:r>
              <a:endParaRPr b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57" name="Google Shape;357;p64"/>
          <p:cNvGrpSpPr/>
          <p:nvPr/>
        </p:nvGrpSpPr>
        <p:grpSpPr>
          <a:xfrm>
            <a:off x="2092535" y="2773425"/>
            <a:ext cx="3874536" cy="415500"/>
            <a:chOff x="2252000" y="1585425"/>
            <a:chExt cx="3988200" cy="415500"/>
          </a:xfrm>
        </p:grpSpPr>
        <p:sp>
          <p:nvSpPr>
            <p:cNvPr id="358" name="Google Shape;358;p64"/>
            <p:cNvSpPr/>
            <p:nvPr/>
          </p:nvSpPr>
          <p:spPr>
            <a:xfrm>
              <a:off x="2252000" y="1622575"/>
              <a:ext cx="3988200" cy="356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4"/>
            <p:cNvSpPr txBox="1"/>
            <p:nvPr/>
          </p:nvSpPr>
          <p:spPr>
            <a:xfrm>
              <a:off x="2365600" y="1585425"/>
              <a:ext cx="37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Random string of 31 </a:t>
              </a:r>
              <a:r>
                <a:rPr b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printable</a:t>
              </a:r>
              <a:r>
                <a:rPr b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 characters</a:t>
              </a:r>
              <a:endParaRPr b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60" name="Google Shape;360;p64"/>
          <p:cNvSpPr/>
          <p:nvPr/>
        </p:nvSpPr>
        <p:spPr>
          <a:xfrm>
            <a:off x="3771900" y="2090275"/>
            <a:ext cx="629400" cy="5535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64"/>
          <p:cNvGrpSpPr/>
          <p:nvPr/>
        </p:nvGrpSpPr>
        <p:grpSpPr>
          <a:xfrm>
            <a:off x="6080700" y="1607400"/>
            <a:ext cx="3313500" cy="1524000"/>
            <a:chOff x="6080700" y="1607400"/>
            <a:chExt cx="3313500" cy="1524000"/>
          </a:xfrm>
        </p:grpSpPr>
        <p:sp>
          <p:nvSpPr>
            <p:cNvPr id="362" name="Google Shape;362;p64"/>
            <p:cNvSpPr/>
            <p:nvPr/>
          </p:nvSpPr>
          <p:spPr>
            <a:xfrm>
              <a:off x="6080700" y="2090275"/>
              <a:ext cx="629400" cy="553500"/>
            </a:xfrm>
            <a:prstGeom prst="mathPlus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4"/>
            <p:cNvSpPr/>
            <p:nvPr/>
          </p:nvSpPr>
          <p:spPr>
            <a:xfrm>
              <a:off x="6816150" y="1607400"/>
              <a:ext cx="485400" cy="15240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4"/>
            <p:cNvSpPr txBox="1"/>
            <p:nvPr/>
          </p:nvSpPr>
          <p:spPr>
            <a:xfrm>
              <a:off x="7407600" y="1681150"/>
              <a:ext cx="1986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+TEMP</a:t>
              </a:r>
              <a:endParaRPr b="1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65" name="Google Shape;365;p64"/>
            <p:cNvSpPr txBox="1"/>
            <p:nvPr/>
          </p:nvSpPr>
          <p:spPr>
            <a:xfrm>
              <a:off x="7407600" y="2579325"/>
              <a:ext cx="1986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+PERM</a:t>
              </a:r>
              <a:endParaRPr b="1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66" name="Google Shape;366;p64"/>
            <p:cNvSpPr txBox="1"/>
            <p:nvPr/>
          </p:nvSpPr>
          <p:spPr>
            <a:xfrm>
              <a:off x="7665350" y="2161650"/>
              <a:ext cx="599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or</a:t>
              </a:r>
              <a:endParaRPr b="1" i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67" name="Google Shape;367;p64"/>
          <p:cNvSpPr txBox="1"/>
          <p:nvPr/>
        </p:nvSpPr>
        <p:spPr>
          <a:xfrm>
            <a:off x="462500" y="1969200"/>
            <a:ext cx="118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MD5</a:t>
            </a:r>
            <a:endParaRPr b="1"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8" name="Google Shape;368;p64"/>
          <p:cNvSpPr/>
          <p:nvPr/>
        </p:nvSpPr>
        <p:spPr>
          <a:xfrm>
            <a:off x="1834725" y="1273775"/>
            <a:ext cx="6573600" cy="2274600"/>
          </a:xfrm>
          <a:prstGeom prst="bracketPai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4"/>
          <p:cNvSpPr txBox="1"/>
          <p:nvPr/>
        </p:nvSpPr>
        <p:spPr>
          <a:xfrm>
            <a:off x="447350" y="3639400"/>
            <a:ext cx="7961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We are expected to use the same private key we used to </a:t>
            </a:r>
            <a:r>
              <a:rPr b="1" i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encrypt</a:t>
            </a: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the nonce to </a:t>
            </a:r>
            <a:r>
              <a:rPr b="1" i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decrypt</a:t>
            </a: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the random secret that the server sends us in response. 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We can then compose the ephemeral key using the same formula that the server does.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/>
          <p:nvPr/>
        </p:nvSpPr>
        <p:spPr>
          <a:xfrm>
            <a:off x="462500" y="181975"/>
            <a:ext cx="80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is the client supposed to determine TEMP_KEY or PERM_KEY?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75" name="Google Shape;375;p65"/>
          <p:cNvGrpSpPr/>
          <p:nvPr/>
        </p:nvGrpSpPr>
        <p:grpSpPr>
          <a:xfrm>
            <a:off x="2092567" y="1545125"/>
            <a:ext cx="3874536" cy="415500"/>
            <a:chOff x="2251875" y="1024350"/>
            <a:chExt cx="3988200" cy="415500"/>
          </a:xfrm>
        </p:grpSpPr>
        <p:sp>
          <p:nvSpPr>
            <p:cNvPr id="376" name="Google Shape;376;p65"/>
            <p:cNvSpPr/>
            <p:nvPr/>
          </p:nvSpPr>
          <p:spPr>
            <a:xfrm>
              <a:off x="2251875" y="1053900"/>
              <a:ext cx="3988200" cy="356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5"/>
            <p:cNvSpPr txBox="1"/>
            <p:nvPr/>
          </p:nvSpPr>
          <p:spPr>
            <a:xfrm>
              <a:off x="2934250" y="1024350"/>
              <a:ext cx="2813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Public-key-decrypted nonce</a:t>
              </a:r>
              <a:endParaRPr b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78" name="Google Shape;378;p65"/>
          <p:cNvGrpSpPr/>
          <p:nvPr/>
        </p:nvGrpSpPr>
        <p:grpSpPr>
          <a:xfrm>
            <a:off x="2092535" y="2773425"/>
            <a:ext cx="3874536" cy="415500"/>
            <a:chOff x="2252000" y="1585425"/>
            <a:chExt cx="3988200" cy="415500"/>
          </a:xfrm>
        </p:grpSpPr>
        <p:sp>
          <p:nvSpPr>
            <p:cNvPr id="379" name="Google Shape;379;p65"/>
            <p:cNvSpPr/>
            <p:nvPr/>
          </p:nvSpPr>
          <p:spPr>
            <a:xfrm>
              <a:off x="2252000" y="1622575"/>
              <a:ext cx="3988200" cy="356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65"/>
            <p:cNvSpPr txBox="1"/>
            <p:nvPr/>
          </p:nvSpPr>
          <p:spPr>
            <a:xfrm>
              <a:off x="2365600" y="1585425"/>
              <a:ext cx="37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Random string of 31 printable characters</a:t>
              </a:r>
              <a:endParaRPr b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81" name="Google Shape;381;p65"/>
          <p:cNvSpPr/>
          <p:nvPr/>
        </p:nvSpPr>
        <p:spPr>
          <a:xfrm>
            <a:off x="3771900" y="2090275"/>
            <a:ext cx="629400" cy="5535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65"/>
          <p:cNvGrpSpPr/>
          <p:nvPr/>
        </p:nvGrpSpPr>
        <p:grpSpPr>
          <a:xfrm>
            <a:off x="6080700" y="1607400"/>
            <a:ext cx="3313500" cy="1524000"/>
            <a:chOff x="6080700" y="1607400"/>
            <a:chExt cx="3313500" cy="1524000"/>
          </a:xfrm>
        </p:grpSpPr>
        <p:sp>
          <p:nvSpPr>
            <p:cNvPr id="383" name="Google Shape;383;p65"/>
            <p:cNvSpPr/>
            <p:nvPr/>
          </p:nvSpPr>
          <p:spPr>
            <a:xfrm>
              <a:off x="6080700" y="2090275"/>
              <a:ext cx="629400" cy="553500"/>
            </a:xfrm>
            <a:prstGeom prst="mathPlus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65"/>
            <p:cNvSpPr/>
            <p:nvPr/>
          </p:nvSpPr>
          <p:spPr>
            <a:xfrm>
              <a:off x="6816150" y="1607400"/>
              <a:ext cx="485400" cy="15240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65"/>
            <p:cNvSpPr txBox="1"/>
            <p:nvPr/>
          </p:nvSpPr>
          <p:spPr>
            <a:xfrm>
              <a:off x="7407600" y="1681150"/>
              <a:ext cx="1986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+TEMP</a:t>
              </a:r>
              <a:endParaRPr b="1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86" name="Google Shape;386;p65"/>
            <p:cNvSpPr txBox="1"/>
            <p:nvPr/>
          </p:nvSpPr>
          <p:spPr>
            <a:xfrm>
              <a:off x="7407600" y="2579325"/>
              <a:ext cx="1986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+PERM</a:t>
              </a:r>
              <a:endParaRPr b="1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87" name="Google Shape;387;p65"/>
            <p:cNvSpPr txBox="1"/>
            <p:nvPr/>
          </p:nvSpPr>
          <p:spPr>
            <a:xfrm>
              <a:off x="7665350" y="2161650"/>
              <a:ext cx="599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or</a:t>
              </a:r>
              <a:endParaRPr b="1" i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88" name="Google Shape;388;p65"/>
          <p:cNvSpPr txBox="1"/>
          <p:nvPr/>
        </p:nvSpPr>
        <p:spPr>
          <a:xfrm>
            <a:off x="462500" y="1969200"/>
            <a:ext cx="118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MD5</a:t>
            </a:r>
            <a:endParaRPr b="1"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9" name="Google Shape;389;p65"/>
          <p:cNvSpPr/>
          <p:nvPr/>
        </p:nvSpPr>
        <p:spPr>
          <a:xfrm>
            <a:off x="1834725" y="1273775"/>
            <a:ext cx="6573600" cy="2274600"/>
          </a:xfrm>
          <a:prstGeom prst="bracketPai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5"/>
          <p:cNvSpPr txBox="1"/>
          <p:nvPr/>
        </p:nvSpPr>
        <p:spPr>
          <a:xfrm>
            <a:off x="447350" y="3836525"/>
            <a:ext cx="796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But we don’t </a:t>
            </a:r>
            <a:r>
              <a:rPr b="1" i="1" lang="en" sz="2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have</a:t>
            </a:r>
            <a:r>
              <a:rPr b="1" lang="en" sz="2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the private RSA key!</a:t>
            </a:r>
            <a:endParaRPr b="1" sz="2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/>
        </p:nvSpPr>
        <p:spPr>
          <a:xfrm>
            <a:off x="462500" y="181975"/>
            <a:ext cx="80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is the client supposed to determine TEMP_KEY or PERM_KEY?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96" name="Google Shape;396;p66"/>
          <p:cNvGrpSpPr/>
          <p:nvPr/>
        </p:nvGrpSpPr>
        <p:grpSpPr>
          <a:xfrm>
            <a:off x="2092567" y="1545125"/>
            <a:ext cx="3874536" cy="415500"/>
            <a:chOff x="2251875" y="1024350"/>
            <a:chExt cx="3988200" cy="415500"/>
          </a:xfrm>
        </p:grpSpPr>
        <p:sp>
          <p:nvSpPr>
            <p:cNvPr id="397" name="Google Shape;397;p66"/>
            <p:cNvSpPr/>
            <p:nvPr/>
          </p:nvSpPr>
          <p:spPr>
            <a:xfrm>
              <a:off x="2251875" y="1053900"/>
              <a:ext cx="3988200" cy="356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66"/>
            <p:cNvSpPr txBox="1"/>
            <p:nvPr/>
          </p:nvSpPr>
          <p:spPr>
            <a:xfrm>
              <a:off x="2934250" y="1024350"/>
              <a:ext cx="2813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Public-key-decrypted nonce</a:t>
              </a:r>
              <a:endParaRPr b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99" name="Google Shape;399;p66"/>
          <p:cNvGrpSpPr/>
          <p:nvPr/>
        </p:nvGrpSpPr>
        <p:grpSpPr>
          <a:xfrm>
            <a:off x="2092535" y="2773425"/>
            <a:ext cx="3874536" cy="415500"/>
            <a:chOff x="2252000" y="1585425"/>
            <a:chExt cx="3988200" cy="415500"/>
          </a:xfrm>
        </p:grpSpPr>
        <p:sp>
          <p:nvSpPr>
            <p:cNvPr id="400" name="Google Shape;400;p66"/>
            <p:cNvSpPr/>
            <p:nvPr/>
          </p:nvSpPr>
          <p:spPr>
            <a:xfrm>
              <a:off x="2252000" y="1622575"/>
              <a:ext cx="3988200" cy="356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6"/>
            <p:cNvSpPr txBox="1"/>
            <p:nvPr/>
          </p:nvSpPr>
          <p:spPr>
            <a:xfrm>
              <a:off x="2365600" y="1585425"/>
              <a:ext cx="37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Random string of 31 printable characters</a:t>
              </a:r>
              <a:endParaRPr b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02" name="Google Shape;402;p66"/>
          <p:cNvSpPr/>
          <p:nvPr/>
        </p:nvSpPr>
        <p:spPr>
          <a:xfrm>
            <a:off x="3771900" y="2090275"/>
            <a:ext cx="629400" cy="5535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66"/>
          <p:cNvGrpSpPr/>
          <p:nvPr/>
        </p:nvGrpSpPr>
        <p:grpSpPr>
          <a:xfrm>
            <a:off x="6080700" y="1607400"/>
            <a:ext cx="3313500" cy="1524000"/>
            <a:chOff x="6080700" y="1607400"/>
            <a:chExt cx="3313500" cy="1524000"/>
          </a:xfrm>
        </p:grpSpPr>
        <p:sp>
          <p:nvSpPr>
            <p:cNvPr id="404" name="Google Shape;404;p66"/>
            <p:cNvSpPr/>
            <p:nvPr/>
          </p:nvSpPr>
          <p:spPr>
            <a:xfrm>
              <a:off x="6080700" y="2090275"/>
              <a:ext cx="629400" cy="553500"/>
            </a:xfrm>
            <a:prstGeom prst="mathPlus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6"/>
            <p:cNvSpPr/>
            <p:nvPr/>
          </p:nvSpPr>
          <p:spPr>
            <a:xfrm>
              <a:off x="6816150" y="1607400"/>
              <a:ext cx="485400" cy="15240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6"/>
            <p:cNvSpPr txBox="1"/>
            <p:nvPr/>
          </p:nvSpPr>
          <p:spPr>
            <a:xfrm>
              <a:off x="7407600" y="1681150"/>
              <a:ext cx="1986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+TEMP</a:t>
              </a:r>
              <a:endParaRPr b="1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07" name="Google Shape;407;p66"/>
            <p:cNvSpPr txBox="1"/>
            <p:nvPr/>
          </p:nvSpPr>
          <p:spPr>
            <a:xfrm>
              <a:off x="7407600" y="2579325"/>
              <a:ext cx="1986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+PERM</a:t>
              </a:r>
              <a:endParaRPr b="1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08" name="Google Shape;408;p66"/>
            <p:cNvSpPr txBox="1"/>
            <p:nvPr/>
          </p:nvSpPr>
          <p:spPr>
            <a:xfrm>
              <a:off x="7665350" y="2161650"/>
              <a:ext cx="599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or</a:t>
              </a:r>
              <a:endParaRPr b="1" i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09" name="Google Shape;409;p66"/>
          <p:cNvSpPr txBox="1"/>
          <p:nvPr/>
        </p:nvSpPr>
        <p:spPr>
          <a:xfrm>
            <a:off x="462500" y="1969200"/>
            <a:ext cx="118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MD5</a:t>
            </a:r>
            <a:endParaRPr b="1"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10" name="Google Shape;410;p66"/>
          <p:cNvSpPr/>
          <p:nvPr/>
        </p:nvSpPr>
        <p:spPr>
          <a:xfrm>
            <a:off x="1834725" y="1273775"/>
            <a:ext cx="6573600" cy="2274600"/>
          </a:xfrm>
          <a:prstGeom prst="bracketPai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6"/>
          <p:cNvSpPr txBox="1"/>
          <p:nvPr/>
        </p:nvSpPr>
        <p:spPr>
          <a:xfrm>
            <a:off x="447350" y="3836525"/>
            <a:ext cx="796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Maybe there’s another way…</a:t>
            </a:r>
            <a:endParaRPr b="1" sz="2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/>
        </p:nvSpPr>
        <p:spPr>
          <a:xfrm>
            <a:off x="462500" y="181975"/>
            <a:ext cx="80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How is the client supposed to determine TEMP_KEY or PERM_KEY?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17" name="Google Shape;417;p67"/>
          <p:cNvGrpSpPr/>
          <p:nvPr/>
        </p:nvGrpSpPr>
        <p:grpSpPr>
          <a:xfrm>
            <a:off x="2092567" y="1545125"/>
            <a:ext cx="3874536" cy="415500"/>
            <a:chOff x="2251875" y="1024350"/>
            <a:chExt cx="3988200" cy="415500"/>
          </a:xfrm>
        </p:grpSpPr>
        <p:sp>
          <p:nvSpPr>
            <p:cNvPr id="418" name="Google Shape;418;p67"/>
            <p:cNvSpPr/>
            <p:nvPr/>
          </p:nvSpPr>
          <p:spPr>
            <a:xfrm>
              <a:off x="2251875" y="1053900"/>
              <a:ext cx="3988200" cy="356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7"/>
            <p:cNvSpPr txBox="1"/>
            <p:nvPr/>
          </p:nvSpPr>
          <p:spPr>
            <a:xfrm>
              <a:off x="2934250" y="1024350"/>
              <a:ext cx="2813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Public-key-decrypted nonce</a:t>
              </a:r>
              <a:endParaRPr b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20" name="Google Shape;420;p67"/>
          <p:cNvGrpSpPr/>
          <p:nvPr/>
        </p:nvGrpSpPr>
        <p:grpSpPr>
          <a:xfrm>
            <a:off x="2092535" y="2773425"/>
            <a:ext cx="3874536" cy="415500"/>
            <a:chOff x="2252000" y="1585425"/>
            <a:chExt cx="3988200" cy="415500"/>
          </a:xfrm>
        </p:grpSpPr>
        <p:sp>
          <p:nvSpPr>
            <p:cNvPr id="421" name="Google Shape;421;p67"/>
            <p:cNvSpPr/>
            <p:nvPr/>
          </p:nvSpPr>
          <p:spPr>
            <a:xfrm>
              <a:off x="2252000" y="1622575"/>
              <a:ext cx="3988200" cy="356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7"/>
            <p:cNvSpPr txBox="1"/>
            <p:nvPr/>
          </p:nvSpPr>
          <p:spPr>
            <a:xfrm>
              <a:off x="2365600" y="1585425"/>
              <a:ext cx="373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Random string of 31 printable characters</a:t>
              </a:r>
              <a:endParaRPr b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23" name="Google Shape;423;p67"/>
          <p:cNvSpPr/>
          <p:nvPr/>
        </p:nvSpPr>
        <p:spPr>
          <a:xfrm>
            <a:off x="3771900" y="2090275"/>
            <a:ext cx="629400" cy="5535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67"/>
          <p:cNvGrpSpPr/>
          <p:nvPr/>
        </p:nvGrpSpPr>
        <p:grpSpPr>
          <a:xfrm>
            <a:off x="6080700" y="1607400"/>
            <a:ext cx="3313500" cy="1524000"/>
            <a:chOff x="6080700" y="1607400"/>
            <a:chExt cx="3313500" cy="1524000"/>
          </a:xfrm>
        </p:grpSpPr>
        <p:sp>
          <p:nvSpPr>
            <p:cNvPr id="425" name="Google Shape;425;p67"/>
            <p:cNvSpPr/>
            <p:nvPr/>
          </p:nvSpPr>
          <p:spPr>
            <a:xfrm>
              <a:off x="6080700" y="2090275"/>
              <a:ext cx="629400" cy="553500"/>
            </a:xfrm>
            <a:prstGeom prst="mathPlus">
              <a:avLst>
                <a:gd fmla="val 23520" name="adj1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7"/>
            <p:cNvSpPr/>
            <p:nvPr/>
          </p:nvSpPr>
          <p:spPr>
            <a:xfrm>
              <a:off x="6816150" y="1607400"/>
              <a:ext cx="485400" cy="15240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7"/>
            <p:cNvSpPr txBox="1"/>
            <p:nvPr/>
          </p:nvSpPr>
          <p:spPr>
            <a:xfrm>
              <a:off x="7407600" y="1681150"/>
              <a:ext cx="1986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+TEMP</a:t>
              </a:r>
              <a:endParaRPr b="1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28" name="Google Shape;428;p67"/>
            <p:cNvSpPr txBox="1"/>
            <p:nvPr/>
          </p:nvSpPr>
          <p:spPr>
            <a:xfrm>
              <a:off x="7407600" y="2579325"/>
              <a:ext cx="1986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+PERM</a:t>
              </a:r>
              <a:endParaRPr b="1" sz="19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29" name="Google Shape;429;p67"/>
            <p:cNvSpPr txBox="1"/>
            <p:nvPr/>
          </p:nvSpPr>
          <p:spPr>
            <a:xfrm>
              <a:off x="7665350" y="2161650"/>
              <a:ext cx="599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 sz="15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or</a:t>
              </a:r>
              <a:endParaRPr b="1" i="1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30" name="Google Shape;430;p67"/>
          <p:cNvSpPr txBox="1"/>
          <p:nvPr/>
        </p:nvSpPr>
        <p:spPr>
          <a:xfrm>
            <a:off x="462500" y="1969200"/>
            <a:ext cx="1182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MD5</a:t>
            </a:r>
            <a:endParaRPr b="1" sz="4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31" name="Google Shape;431;p67"/>
          <p:cNvSpPr/>
          <p:nvPr/>
        </p:nvSpPr>
        <p:spPr>
          <a:xfrm>
            <a:off x="1834725" y="1273775"/>
            <a:ext cx="6573600" cy="2274600"/>
          </a:xfrm>
          <a:prstGeom prst="bracketPair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7"/>
          <p:cNvSpPr txBox="1"/>
          <p:nvPr/>
        </p:nvSpPr>
        <p:spPr>
          <a:xfrm>
            <a:off x="447350" y="3836525"/>
            <a:ext cx="7961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Let’s look a bit more closely at this part here</a:t>
            </a:r>
            <a:endParaRPr b="1" sz="2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33" name="Google Shape;433;p67"/>
          <p:cNvCxnSpPr/>
          <p:nvPr/>
        </p:nvCxnSpPr>
        <p:spPr>
          <a:xfrm flipH="1" rot="5400000">
            <a:off x="6183350" y="3014025"/>
            <a:ext cx="1160100" cy="697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813" y="84150"/>
            <a:ext cx="6192383" cy="483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68"/>
          <p:cNvGrpSpPr/>
          <p:nvPr/>
        </p:nvGrpSpPr>
        <p:grpSpPr>
          <a:xfrm>
            <a:off x="4837375" y="237350"/>
            <a:ext cx="2577900" cy="1817325"/>
            <a:chOff x="4837375" y="237350"/>
            <a:chExt cx="2577900" cy="1817325"/>
          </a:xfrm>
        </p:grpSpPr>
        <p:sp>
          <p:nvSpPr>
            <p:cNvPr id="440" name="Google Shape;440;p68"/>
            <p:cNvSpPr txBox="1"/>
            <p:nvPr/>
          </p:nvSpPr>
          <p:spPr>
            <a:xfrm>
              <a:off x="4837375" y="237350"/>
              <a:ext cx="25779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Concatenating things like this would make sense if </a:t>
              </a:r>
              <a:r>
                <a:rPr lang="en">
                  <a:latin typeface="Roboto Mono"/>
                  <a:ea typeface="Roboto Mono"/>
                  <a:cs typeface="Roboto Mono"/>
                  <a:sym typeface="Roboto Mono"/>
                </a:rPr>
                <a:t>XORED_MSG_00414b80</a:t>
              </a:r>
              <a:r>
                <a:rPr lang="en">
                  <a:latin typeface="Comic Sans MS"/>
                  <a:ea typeface="Comic Sans MS"/>
                  <a:cs typeface="Comic Sans MS"/>
                  <a:sym typeface="Comic Sans MS"/>
                </a:rPr>
                <a:t> was NECESSARILY a null-terminated string!</a:t>
              </a:r>
              <a:endParaRPr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441" name="Google Shape;441;p68"/>
            <p:cNvCxnSpPr/>
            <p:nvPr/>
          </p:nvCxnSpPr>
          <p:spPr>
            <a:xfrm rot="5400000">
              <a:off x="5262075" y="1448225"/>
              <a:ext cx="644400" cy="5685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pic>
        <p:nvPicPr>
          <p:cNvPr id="442" name="Google Shape;4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50" y="237350"/>
            <a:ext cx="3081000" cy="4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025" y="807025"/>
            <a:ext cx="6649475" cy="38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3"/>
          <p:cNvSpPr txBox="1"/>
          <p:nvPr/>
        </p:nvSpPr>
        <p:spPr>
          <a:xfrm>
            <a:off x="1123513" y="-54875"/>
            <a:ext cx="6490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</a:t>
            </a:r>
            <a:r>
              <a:rPr b="1" lang="en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Baidu search for “Phicomm K2G A1” brought up listings for a familiar-looking device:</a:t>
            </a:r>
            <a:endParaRPr b="1" sz="2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813" y="84150"/>
            <a:ext cx="619238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9"/>
          <p:cNvSpPr txBox="1"/>
          <p:nvPr/>
        </p:nvSpPr>
        <p:spPr>
          <a:xfrm>
            <a:off x="4837375" y="371500"/>
            <a:ext cx="2577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If we had a way to make the first byte of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XORED_MSG_00414b80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zero, then we could easily predict the ephemeral passwords.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875" y="152400"/>
            <a:ext cx="6696253" cy="483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70"/>
          <p:cNvGrpSpPr/>
          <p:nvPr/>
        </p:nvGrpSpPr>
        <p:grpSpPr>
          <a:xfrm>
            <a:off x="3381600" y="3078803"/>
            <a:ext cx="5618324" cy="1755098"/>
            <a:chOff x="3381600" y="3078803"/>
            <a:chExt cx="5618324" cy="1755098"/>
          </a:xfrm>
        </p:grpSpPr>
        <p:pic>
          <p:nvPicPr>
            <p:cNvPr id="455" name="Google Shape;455;p70"/>
            <p:cNvPicPr preferRelativeResize="0"/>
            <p:nvPr/>
          </p:nvPicPr>
          <p:blipFill>
            <a:blip r:embed="rId4">
              <a:alphaModFix amt="78000"/>
            </a:blip>
            <a:stretch>
              <a:fillRect/>
            </a:stretch>
          </p:blipFill>
          <p:spPr>
            <a:xfrm>
              <a:off x="3381600" y="4206326"/>
              <a:ext cx="5618324" cy="627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70"/>
            <p:cNvSpPr/>
            <p:nvPr/>
          </p:nvSpPr>
          <p:spPr>
            <a:xfrm>
              <a:off x="6011022" y="3439839"/>
              <a:ext cx="432775" cy="428575"/>
            </a:xfrm>
            <a:custGeom>
              <a:rect b="b" l="l" r="r" t="t"/>
              <a:pathLst>
                <a:path extrusionOk="0" h="17143" w="17311">
                  <a:moveTo>
                    <a:pt x="11891" y="400"/>
                  </a:moveTo>
                  <a:cubicBezTo>
                    <a:pt x="7596" y="-1030"/>
                    <a:pt x="562" y="2573"/>
                    <a:pt x="63" y="7072"/>
                  </a:cubicBezTo>
                  <a:cubicBezTo>
                    <a:pt x="-442" y="11622"/>
                    <a:pt x="4923" y="16512"/>
                    <a:pt x="9465" y="17081"/>
                  </a:cubicBezTo>
                  <a:cubicBezTo>
                    <a:pt x="13382" y="17572"/>
                    <a:pt x="18514" y="11647"/>
                    <a:pt x="17047" y="7982"/>
                  </a:cubicBezTo>
                  <a:cubicBezTo>
                    <a:pt x="15932" y="5196"/>
                    <a:pt x="12194" y="3401"/>
                    <a:pt x="12194" y="400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57" name="Google Shape;457;p70"/>
            <p:cNvSpPr/>
            <p:nvPr/>
          </p:nvSpPr>
          <p:spPr>
            <a:xfrm>
              <a:off x="6376525" y="3078803"/>
              <a:ext cx="1348275" cy="973200"/>
            </a:xfrm>
            <a:custGeom>
              <a:rect b="b" l="l" r="r" t="t"/>
              <a:pathLst>
                <a:path extrusionOk="0" h="38928" w="53931">
                  <a:moveTo>
                    <a:pt x="0" y="18178"/>
                  </a:moveTo>
                  <a:cubicBezTo>
                    <a:pt x="10042" y="4793"/>
                    <a:pt x="35157" y="-6227"/>
                    <a:pt x="48223" y="4227"/>
                  </a:cubicBezTo>
                  <a:cubicBezTo>
                    <a:pt x="52196" y="7406"/>
                    <a:pt x="54593" y="13475"/>
                    <a:pt x="53682" y="18481"/>
                  </a:cubicBezTo>
                  <a:cubicBezTo>
                    <a:pt x="52905" y="22752"/>
                    <a:pt x="49558" y="26123"/>
                    <a:pt x="47616" y="30006"/>
                  </a:cubicBezTo>
                  <a:cubicBezTo>
                    <a:pt x="46572" y="32093"/>
                    <a:pt x="45204" y="34362"/>
                    <a:pt x="45493" y="36678"/>
                  </a:cubicBezTo>
                  <a:cubicBezTo>
                    <a:pt x="45577" y="37351"/>
                    <a:pt x="47081" y="38498"/>
                    <a:pt x="46403" y="38498"/>
                  </a:cubicBezTo>
                  <a:cubicBezTo>
                    <a:pt x="44396" y="38498"/>
                    <a:pt x="43187" y="36055"/>
                    <a:pt x="41854" y="34555"/>
                  </a:cubicBezTo>
                  <a:cubicBezTo>
                    <a:pt x="41140" y="33752"/>
                    <a:pt x="38656" y="32129"/>
                    <a:pt x="39731" y="32129"/>
                  </a:cubicBezTo>
                  <a:cubicBezTo>
                    <a:pt x="42948" y="32129"/>
                    <a:pt x="43654" y="39819"/>
                    <a:pt x="46706" y="38801"/>
                  </a:cubicBezTo>
                  <a:cubicBezTo>
                    <a:pt x="50430" y="37559"/>
                    <a:pt x="50113" y="31276"/>
                    <a:pt x="53378" y="29096"/>
                  </a:cubicBezTo>
                </a:path>
              </a:pathLst>
            </a:cu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58" name="Google Shape;458;p70"/>
          <p:cNvSpPr txBox="1"/>
          <p:nvPr/>
        </p:nvSpPr>
        <p:spPr>
          <a:xfrm>
            <a:off x="3995750" y="363950"/>
            <a:ext cx="373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We don’t actually need the corresponding private RSA key to have SOME control over what an UNPADDED application of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RSA_public_decrypt()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 does to our input!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9" name="Google Shape;459;p70"/>
          <p:cNvSpPr txBox="1"/>
          <p:nvPr/>
        </p:nvSpPr>
        <p:spPr>
          <a:xfrm>
            <a:off x="3404350" y="1781800"/>
            <a:ext cx="417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If we just want to control the first byte of the plaintext, trial and error is good enough.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4550"/>
            <a:ext cx="8839204" cy="2744987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1"/>
          <p:cNvSpPr txBox="1"/>
          <p:nvPr/>
        </p:nvSpPr>
        <p:spPr>
          <a:xfrm>
            <a:off x="257800" y="0"/>
            <a:ext cx="870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So long as we don’t need to worry about the padding scheme, there’s nothing to stop us from applying this function to entirely phony “ciphertexts” and seeing what it produces.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350" y="213075"/>
            <a:ext cx="664738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50" y="2135051"/>
            <a:ext cx="8385799" cy="2478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33350">
              <a:srgbClr val="000000">
                <a:alpha val="50000"/>
              </a:srgbClr>
            </a:outerShdw>
          </a:effectLst>
        </p:spPr>
      </p:pic>
      <p:sp>
        <p:nvSpPr>
          <p:cNvPr id="472" name="Google Shape;472;p72"/>
          <p:cNvSpPr txBox="1"/>
          <p:nvPr/>
        </p:nvSpPr>
        <p:spPr>
          <a:xfrm>
            <a:off x="68250" y="0"/>
            <a:ext cx="2389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main takeaway for us here is that </a:t>
            </a:r>
            <a:r>
              <a:rPr b="1" i="1" lang="en" u="sng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unpadded</a:t>
            </a: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RSA </a:t>
            </a: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encryption</a:t>
            </a: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is </a:t>
            </a:r>
            <a:r>
              <a:rPr b="1" i="1" lang="en" u="sng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not</a:t>
            </a: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“plaintext aware.”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It </a:t>
            </a:r>
            <a:r>
              <a:rPr b="1" i="1" lang="en" u="sng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is</a:t>
            </a: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possible for us to produce a valid ciphertext without “knowing” the corresponding plaintext.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900" y="242975"/>
            <a:ext cx="5569677" cy="402465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3"/>
          <p:cNvSpPr txBox="1"/>
          <p:nvPr/>
        </p:nvSpPr>
        <p:spPr>
          <a:xfrm>
            <a:off x="136475" y="242975"/>
            <a:ext cx="30936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So, if we can produce phony but “valid” ciphertext, knowing only the public key, what exactly do we want to do with that? 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It seems that the telnetd_startup service places very few </a:t>
            </a: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constraints</a:t>
            </a: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on what the corresponding plaintext should be. 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Little more than a string length check, which I think is redundant anyway. (It can’t be more than 256 characters long – but the key itself is only 1024 bits, which bounds the plaintext at 128 bytes.)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50" y="190300"/>
            <a:ext cx="69742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4"/>
          <p:cNvSpPr txBox="1"/>
          <p:nvPr/>
        </p:nvSpPr>
        <p:spPr>
          <a:xfrm>
            <a:off x="4336950" y="1205575"/>
            <a:ext cx="3548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Remember that the random secret only contains printable characters.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5" name="Google Shape;485;p74"/>
          <p:cNvSpPr/>
          <p:nvPr/>
        </p:nvSpPr>
        <p:spPr>
          <a:xfrm>
            <a:off x="4624525" y="2244300"/>
            <a:ext cx="3250175" cy="2154750"/>
          </a:xfrm>
          <a:custGeom>
            <a:rect b="b" l="l" r="r" t="t"/>
            <a:pathLst>
              <a:path extrusionOk="0" h="86190" w="130007">
                <a:moveTo>
                  <a:pt x="67351" y="63083"/>
                </a:moveTo>
                <a:cubicBezTo>
                  <a:pt x="59896" y="58110"/>
                  <a:pt x="49872" y="58917"/>
                  <a:pt x="40965" y="57927"/>
                </a:cubicBezTo>
                <a:cubicBezTo>
                  <a:pt x="30411" y="56754"/>
                  <a:pt x="18923" y="52933"/>
                  <a:pt x="9120" y="57017"/>
                </a:cubicBezTo>
                <a:cubicBezTo>
                  <a:pt x="3691" y="59279"/>
                  <a:pt x="-1806" y="67131"/>
                  <a:pt x="629" y="72485"/>
                </a:cubicBezTo>
                <a:cubicBezTo>
                  <a:pt x="5610" y="83439"/>
                  <a:pt x="22259" y="85526"/>
                  <a:pt x="34293" y="85526"/>
                </a:cubicBezTo>
                <a:cubicBezTo>
                  <a:pt x="41881" y="85526"/>
                  <a:pt x="49993" y="87434"/>
                  <a:pt x="57039" y="84616"/>
                </a:cubicBezTo>
                <a:cubicBezTo>
                  <a:pt x="62991" y="82236"/>
                  <a:pt x="66616" y="75454"/>
                  <a:pt x="68867" y="69452"/>
                </a:cubicBezTo>
                <a:cubicBezTo>
                  <a:pt x="69649" y="67368"/>
                  <a:pt x="66452" y="63483"/>
                  <a:pt x="68564" y="62780"/>
                </a:cubicBezTo>
                <a:cubicBezTo>
                  <a:pt x="80461" y="58819"/>
                  <a:pt x="93694" y="63117"/>
                  <a:pt x="106171" y="61870"/>
                </a:cubicBezTo>
                <a:cubicBezTo>
                  <a:pt x="110124" y="61475"/>
                  <a:pt x="114594" y="61319"/>
                  <a:pt x="117696" y="58837"/>
                </a:cubicBezTo>
                <a:cubicBezTo>
                  <a:pt x="118845" y="57917"/>
                  <a:pt x="117437" y="54591"/>
                  <a:pt x="118909" y="54591"/>
                </a:cubicBezTo>
                <a:cubicBezTo>
                  <a:pt x="119825" y="54591"/>
                  <a:pt x="118450" y="56814"/>
                  <a:pt x="119212" y="57321"/>
                </a:cubicBezTo>
                <a:cubicBezTo>
                  <a:pt x="123028" y="59862"/>
                  <a:pt x="127250" y="52202"/>
                  <a:pt x="129524" y="48222"/>
                </a:cubicBezTo>
                <a:cubicBezTo>
                  <a:pt x="131475" y="44807"/>
                  <a:pt x="126655" y="40808"/>
                  <a:pt x="124368" y="37607"/>
                </a:cubicBezTo>
                <a:cubicBezTo>
                  <a:pt x="121251" y="33245"/>
                  <a:pt x="116373" y="30422"/>
                  <a:pt x="112843" y="26386"/>
                </a:cubicBezTo>
                <a:cubicBezTo>
                  <a:pt x="109265" y="22296"/>
                  <a:pt x="106848" y="16050"/>
                  <a:pt x="101622" y="14558"/>
                </a:cubicBezTo>
                <a:cubicBezTo>
                  <a:pt x="90732" y="11450"/>
                  <a:pt x="78978" y="13951"/>
                  <a:pt x="67654" y="13951"/>
                </a:cubicBezTo>
                <a:cubicBezTo>
                  <a:pt x="62802" y="13951"/>
                  <a:pt x="57804" y="15129"/>
                  <a:pt x="53097" y="13951"/>
                </a:cubicBezTo>
                <a:cubicBezTo>
                  <a:pt x="49467" y="13043"/>
                  <a:pt x="47670" y="8562"/>
                  <a:pt x="46121" y="5156"/>
                </a:cubicBezTo>
                <a:cubicBezTo>
                  <a:pt x="45367" y="3497"/>
                  <a:pt x="43013" y="1290"/>
                  <a:pt x="44301" y="0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00" y="197125"/>
            <a:ext cx="5752649" cy="3879076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5"/>
          <p:cNvSpPr txBox="1"/>
          <p:nvPr/>
        </p:nvSpPr>
        <p:spPr>
          <a:xfrm>
            <a:off x="2456575" y="735450"/>
            <a:ext cx="2813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Remember that the random secret is then XORed with the “decrypted” nonce, which we control.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2" name="Google Shape;492;p75"/>
          <p:cNvSpPr txBox="1"/>
          <p:nvPr/>
        </p:nvSpPr>
        <p:spPr>
          <a:xfrm>
            <a:off x="6247625" y="197125"/>
            <a:ext cx="27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So, if we randomly generate a nonce that “decrypts” to an array of bytes that BEGINS with a printable character, then we have a 1-in-94 chance of causing an XOR collision that makes </a:t>
            </a:r>
            <a:r>
              <a:rPr lang="en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XORED_MSG_00414b80</a:t>
            </a:r>
            <a:r>
              <a:rPr lang="en" sz="15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begin with a null byte!</a:t>
            </a:r>
            <a:endParaRPr sz="15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93" name="Google Shape;493;p75"/>
          <p:cNvGrpSpPr/>
          <p:nvPr/>
        </p:nvGrpSpPr>
        <p:grpSpPr>
          <a:xfrm>
            <a:off x="161400" y="2668900"/>
            <a:ext cx="8813625" cy="2322200"/>
            <a:chOff x="161400" y="2668900"/>
            <a:chExt cx="8813625" cy="2322200"/>
          </a:xfrm>
        </p:grpSpPr>
        <p:pic>
          <p:nvPicPr>
            <p:cNvPr id="494" name="Google Shape;494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1400" y="4228601"/>
              <a:ext cx="7978616" cy="762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75"/>
            <p:cNvSpPr txBox="1"/>
            <p:nvPr/>
          </p:nvSpPr>
          <p:spPr>
            <a:xfrm>
              <a:off x="6088425" y="2668900"/>
              <a:ext cx="2886600" cy="14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As far as the </a:t>
              </a:r>
              <a:r>
                <a:rPr lang="en" sz="160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%s</a:t>
              </a:r>
              <a:r>
                <a:rPr lang="en" sz="160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format string is concerned, that would make </a:t>
              </a:r>
              <a:r>
                <a:rPr lang="en" sz="1600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XORED_MSG_00414b80</a:t>
              </a:r>
              <a:r>
                <a:rPr lang="en" sz="1600">
                  <a:solidFill>
                    <a:schemeClr val="lt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an EMPTY STRING!</a:t>
              </a:r>
              <a:endParaRPr sz="1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6"/>
          <p:cNvSpPr txBox="1"/>
          <p:nvPr/>
        </p:nvSpPr>
        <p:spPr>
          <a:xfrm>
            <a:off x="845400" y="758200"/>
            <a:ext cx="7453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DEMO TIME</a:t>
            </a:r>
            <a:endParaRPr sz="6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7"/>
          <p:cNvSpPr txBox="1"/>
          <p:nvPr/>
        </p:nvSpPr>
        <p:spPr>
          <a:xfrm>
            <a:off x="401850" y="561075"/>
            <a:ext cx="8340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Are other models and 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firmware versions affected?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8"/>
          <p:cNvSpPr txBox="1"/>
          <p:nvPr/>
        </p:nvSpPr>
        <p:spPr>
          <a:xfrm>
            <a:off x="401850" y="561075"/>
            <a:ext cx="8340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Are other models and 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firmware versions affected?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11" name="Google Shape;511;p78"/>
          <p:cNvSpPr txBox="1"/>
          <p:nvPr/>
        </p:nvSpPr>
        <p:spPr>
          <a:xfrm>
            <a:off x="401850" y="1903100"/>
            <a:ext cx="8340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 find out, I ordered Phicomm’s newest consumer router from Amazon, the K3C, and while I waited for it to arrive, I painstakingly scoured Chinese language router hacking forums for as many leaked firmware blobs as I could find.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 identified three different variations of the backdoor protocol.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75" y="130200"/>
            <a:ext cx="8150925" cy="45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9"/>
          <p:cNvSpPr txBox="1"/>
          <p:nvPr/>
        </p:nvSpPr>
        <p:spPr>
          <a:xfrm>
            <a:off x="767550" y="106150"/>
            <a:ext cx="760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Reconstructing the History of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Phicomm’s Backdoor Protocol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6" y="1607400"/>
            <a:ext cx="9046750" cy="31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/>
        </p:nvSpPr>
        <p:spPr>
          <a:xfrm>
            <a:off x="767550" y="106150"/>
            <a:ext cx="760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Reconstructing the History of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Phicomm’s Backdoor Protocol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23" name="Google Shape;52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5" y="1490900"/>
            <a:ext cx="9007525" cy="32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1"/>
          <p:cNvSpPr txBox="1"/>
          <p:nvPr/>
        </p:nvSpPr>
        <p:spPr>
          <a:xfrm>
            <a:off x="1679400" y="1053900"/>
            <a:ext cx="5785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Backdoor Protocol: Version 1</a:t>
            </a:r>
            <a:endParaRPr b="1" sz="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9875"/>
            <a:ext cx="8839204" cy="431601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2"/>
          <p:cNvSpPr txBox="1"/>
          <p:nvPr/>
        </p:nvSpPr>
        <p:spPr>
          <a:xfrm>
            <a:off x="181975" y="-53075"/>
            <a:ext cx="88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As found on the Phicomm K2 router with firmware version 22.5.9.163 (built in February, 2017).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25" y="152400"/>
            <a:ext cx="50304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83"/>
          <p:cNvSpPr txBox="1"/>
          <p:nvPr/>
        </p:nvSpPr>
        <p:spPr>
          <a:xfrm>
            <a:off x="5413600" y="181975"/>
            <a:ext cx="3730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Here, the ephemeral keys are just the MD5 hashes of the decrypted nonce provided by the client, concatenated (in the same insecure way) with the special salts.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(With one variation: “PERM” is spelled “PERP” in this build.)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 random plaintext is used, no XOR operation is performed. This is easy to exploit with a null byte injection even if you </a:t>
            </a:r>
            <a:r>
              <a:rPr b="1" i="1" lang="en" sz="1800" u="sng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don’t</a:t>
            </a: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have the </a:t>
            </a: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private key…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84"/>
          <p:cNvPicPr preferRelativeResize="0"/>
          <p:nvPr/>
        </p:nvPicPr>
        <p:blipFill rotWithShape="1">
          <a:blip r:embed="rId3">
            <a:alphaModFix/>
          </a:blip>
          <a:srcRect b="6156" l="0" r="0" t="6147"/>
          <a:stretch/>
        </p:blipFill>
        <p:spPr>
          <a:xfrm>
            <a:off x="0" y="0"/>
            <a:ext cx="9143999" cy="98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85"/>
          <p:cNvPicPr preferRelativeResize="0"/>
          <p:nvPr/>
        </p:nvPicPr>
        <p:blipFill rotWithShape="1">
          <a:blip r:embed="rId3">
            <a:alphaModFix/>
          </a:blip>
          <a:srcRect b="6156" l="0" r="0" t="6147"/>
          <a:stretch/>
        </p:blipFill>
        <p:spPr>
          <a:xfrm>
            <a:off x="0" y="-4460637"/>
            <a:ext cx="9143999" cy="9604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825" y="152400"/>
            <a:ext cx="518033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86"/>
          <p:cNvSpPr txBox="1"/>
          <p:nvPr/>
        </p:nvSpPr>
        <p:spPr>
          <a:xfrm>
            <a:off x="0" y="0"/>
            <a:ext cx="37830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most obvious flaw in the oldest version of the backdoor that I was able to find is that </a:t>
            </a:r>
            <a:r>
              <a:rPr b="1" i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Phicomm baked the private RSA key into the </a:t>
            </a:r>
            <a:r>
              <a:rPr b="1" lang="en" sz="1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telnetd_startup</a:t>
            </a: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i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binary!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This was a completely unforced error. The binary doesn’t even </a:t>
            </a:r>
            <a:r>
              <a:rPr b="1" i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use</a:t>
            </a: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the private key.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Here’s the Ghidra decompilation for rsa_public_decrypt_nonce() in the telnetd_startup that shipped with the Phicomm K2, fw version 22.5.9.163.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7" name="Google Shape;557;p86"/>
          <p:cNvSpPr/>
          <p:nvPr/>
        </p:nvSpPr>
        <p:spPr>
          <a:xfrm>
            <a:off x="2920175" y="1176572"/>
            <a:ext cx="2325350" cy="2493375"/>
          </a:xfrm>
          <a:custGeom>
            <a:rect b="b" l="l" r="r" t="t"/>
            <a:pathLst>
              <a:path extrusionOk="0" h="99735" w="93014">
                <a:moveTo>
                  <a:pt x="0" y="3376"/>
                </a:moveTo>
                <a:cubicBezTo>
                  <a:pt x="20734" y="3376"/>
                  <a:pt x="41410" y="1179"/>
                  <a:pt x="62120" y="191"/>
                </a:cubicBezTo>
                <a:cubicBezTo>
                  <a:pt x="72714" y="-314"/>
                  <a:pt x="88445" y="166"/>
                  <a:pt x="92384" y="10013"/>
                </a:cubicBezTo>
                <a:cubicBezTo>
                  <a:pt x="95921" y="18855"/>
                  <a:pt x="83162" y="27909"/>
                  <a:pt x="74863" y="32578"/>
                </a:cubicBezTo>
                <a:cubicBezTo>
                  <a:pt x="62240" y="39680"/>
                  <a:pt x="48467" y="45697"/>
                  <a:pt x="38228" y="55940"/>
                </a:cubicBezTo>
                <a:cubicBezTo>
                  <a:pt x="35038" y="59131"/>
                  <a:pt x="29945" y="61577"/>
                  <a:pt x="29202" y="66028"/>
                </a:cubicBezTo>
                <a:cubicBezTo>
                  <a:pt x="28097" y="72644"/>
                  <a:pt x="28004" y="80643"/>
                  <a:pt x="32122" y="85938"/>
                </a:cubicBezTo>
                <a:cubicBezTo>
                  <a:pt x="36944" y="92138"/>
                  <a:pt x="44245" y="96687"/>
                  <a:pt x="51767" y="98946"/>
                </a:cubicBezTo>
                <a:cubicBezTo>
                  <a:pt x="63244" y="102393"/>
                  <a:pt x="75509" y="93113"/>
                  <a:pt x="85482" y="86469"/>
                </a:cubicBezTo>
              </a:path>
            </a:pathLst>
          </a:cu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/>
          <p:cNvSpPr txBox="1"/>
          <p:nvPr>
            <p:ph idx="4294967295"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</a:rPr>
              <a:t>Tools for Exploiting this Version of the Backdoor Exist in the Wild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563" name="Google Shape;563;p87"/>
          <p:cNvSpPr txBox="1"/>
          <p:nvPr>
            <p:ph idx="4294967295" type="body"/>
          </p:nvPr>
        </p:nvSpPr>
        <p:spPr>
          <a:xfrm>
            <a:off x="311700" y="891875"/>
            <a:ext cx="42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Hackers were quick to notice this mistake, and a tool for gaining an unauthenticated root shell appears widely on Chinese language router forums.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</a:endParaRPr>
          </a:p>
        </p:txBody>
      </p:sp>
      <p:pic>
        <p:nvPicPr>
          <p:cNvPr id="564" name="Google Shape;56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900" y="891875"/>
            <a:ext cx="386008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8"/>
          <p:cNvSpPr txBox="1"/>
          <p:nvPr>
            <p:ph idx="4294967295" type="title"/>
          </p:nvPr>
        </p:nvSpPr>
        <p:spPr>
          <a:xfrm>
            <a:off x="311700" y="13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 spun up a Windows VM, launched RoutAckPro, and sniffed.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50" y="824350"/>
            <a:ext cx="2469023" cy="31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499" y="824350"/>
            <a:ext cx="5280875" cy="38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0" y="130250"/>
            <a:ext cx="7974426" cy="45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/>
          <p:nvPr/>
        </p:nvSpPr>
        <p:spPr>
          <a:xfrm>
            <a:off x="1679400" y="1053900"/>
            <a:ext cx="5785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Backdoor Protocol: Version 2</a:t>
            </a:r>
            <a:endParaRPr b="1" sz="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2927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3910" y="1181600"/>
            <a:ext cx="5157528" cy="286932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0"/>
          <p:cNvSpPr txBox="1"/>
          <p:nvPr/>
        </p:nvSpPr>
        <p:spPr>
          <a:xfrm>
            <a:off x="3844125" y="159225"/>
            <a:ext cx="5117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 bought an international release of the Phicomm K3C router off Amazon, to see if it had a similarly vulnerable backdoor.</a:t>
            </a:r>
            <a:endParaRPr b="1" sz="1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4" name="Google Shape;584;p90"/>
          <p:cNvSpPr txBox="1"/>
          <p:nvPr/>
        </p:nvSpPr>
        <p:spPr>
          <a:xfrm>
            <a:off x="3851700" y="4261125"/>
            <a:ext cx="51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This one is running firmware version 33.1.25.177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1"/>
          <p:cNvSpPr txBox="1"/>
          <p:nvPr/>
        </p:nvSpPr>
        <p:spPr>
          <a:xfrm>
            <a:off x="303275" y="265375"/>
            <a:ext cx="8522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Honestly, this brand new K3C International edition, running 33.1.25.77, was my first clue that there are indeed variations in the backdoor protocol from one Phicomm device to another.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tool that worked so well on the (half-assedly rebranded) K2G, seen earlier, would not work on this device without modifications.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2"/>
          <p:cNvSpPr txBox="1"/>
          <p:nvPr/>
        </p:nvSpPr>
        <p:spPr>
          <a:xfrm>
            <a:off x="310875" y="280525"/>
            <a:ext cx="8408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Phicomm K3C did indeed have a service listening on UDP port 21210, but instead of responding to “ABCDEF1234” with a device-identifying MD5 hash, it would respond to </a:t>
            </a:r>
            <a:r>
              <a:rPr b="1" i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any</a:t>
            </a: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message with 128 bytes of high-entropy data.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95" name="Google Shape;59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75" y="1848925"/>
            <a:ext cx="469582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92"/>
          <p:cNvSpPr txBox="1"/>
          <p:nvPr/>
        </p:nvSpPr>
        <p:spPr>
          <a:xfrm>
            <a:off x="5421200" y="1895525"/>
            <a:ext cx="353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 needed to get inside the device to take a closer look.</a:t>
            </a:r>
            <a:endParaRPr b="1" sz="2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13" y="1458950"/>
            <a:ext cx="551497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93"/>
          <p:cNvSpPr txBox="1"/>
          <p:nvPr/>
        </p:nvSpPr>
        <p:spPr>
          <a:xfrm>
            <a:off x="272950" y="144050"/>
            <a:ext cx="8560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 wanted</a:t>
            </a: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to access the filesystem, and ideally get a shell.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web interface didn’t share the K3G A1’s command injection vulnerability…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but I did find a UART port. 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3720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550" y="2014347"/>
            <a:ext cx="2808325" cy="29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4"/>
          <p:cNvSpPr txBox="1"/>
          <p:nvPr/>
        </p:nvSpPr>
        <p:spPr>
          <a:xfrm>
            <a:off x="4973850" y="181975"/>
            <a:ext cx="398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Don’t worry, I opened a window.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025" y="-37125"/>
            <a:ext cx="3623526" cy="466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75" y="0"/>
            <a:ext cx="4182926" cy="27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95"/>
          <p:cNvSpPr txBox="1"/>
          <p:nvPr/>
        </p:nvSpPr>
        <p:spPr>
          <a:xfrm>
            <a:off x="288125" y="3085900"/>
            <a:ext cx="486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 set up my UART-to-USB bridge and got to work.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75" y="190275"/>
            <a:ext cx="6486525" cy="46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96"/>
          <p:cNvSpPr txBox="1"/>
          <p:nvPr/>
        </p:nvSpPr>
        <p:spPr>
          <a:xfrm>
            <a:off x="6816300" y="219875"/>
            <a:ext cx="2259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Interrupting the boot process gave me unauthenticated access to a UBOOT shell, from which I could dump the NAND storage.</a:t>
            </a:r>
            <a:endParaRPr b="1"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0" y="61425"/>
            <a:ext cx="4316875" cy="468497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97"/>
          <p:cNvSpPr txBox="1"/>
          <p:nvPr/>
        </p:nvSpPr>
        <p:spPr>
          <a:xfrm>
            <a:off x="4664525" y="61425"/>
            <a:ext cx="3851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 found and modified a TCL expect script by someone named Valerio, and used it to hexdump the NAND while I got some rest.</a:t>
            </a:r>
            <a:endParaRPr b="1" sz="15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29" name="Google Shape;62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525" y="2255275"/>
            <a:ext cx="4426402" cy="255805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97"/>
          <p:cNvSpPr txBox="1"/>
          <p:nvPr/>
        </p:nvSpPr>
        <p:spPr>
          <a:xfrm>
            <a:off x="4652325" y="864350"/>
            <a:ext cx="4450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Most of the NAND dump appeared to contain very high-entropy data, likely encrypted or compressed.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But there were a few valuable bits of information in the clear…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25" y="729175"/>
            <a:ext cx="4209199" cy="8790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8"/>
          <p:cNvSpPr txBox="1"/>
          <p:nvPr/>
        </p:nvSpPr>
        <p:spPr>
          <a:xfrm>
            <a:off x="219875" y="99325"/>
            <a:ext cx="420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 /etc/passwd file, for example!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37" name="Google Shape;637;p98"/>
          <p:cNvGrpSpPr/>
          <p:nvPr/>
        </p:nvGrpSpPr>
        <p:grpSpPr>
          <a:xfrm>
            <a:off x="219863" y="1801450"/>
            <a:ext cx="4209312" cy="1664350"/>
            <a:chOff x="4670538" y="2241225"/>
            <a:chExt cx="4209312" cy="1664350"/>
          </a:xfrm>
        </p:grpSpPr>
        <p:pic>
          <p:nvPicPr>
            <p:cNvPr id="638" name="Google Shape;638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70538" y="3050075"/>
              <a:ext cx="4173325" cy="85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p98"/>
            <p:cNvSpPr txBox="1"/>
            <p:nvPr/>
          </p:nvSpPr>
          <p:spPr>
            <a:xfrm>
              <a:off x="4670550" y="2241225"/>
              <a:ext cx="42093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…from which hashcat could easily recover the root password for the device.</a:t>
              </a:r>
              <a:endParaRPr sz="1600"/>
            </a:p>
          </p:txBody>
        </p:sp>
      </p:grpSp>
      <p:pic>
        <p:nvPicPr>
          <p:cNvPr id="640" name="Google Shape;64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774" y="99325"/>
            <a:ext cx="3286626" cy="44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98"/>
          <p:cNvSpPr txBox="1"/>
          <p:nvPr/>
        </p:nvSpPr>
        <p:spPr>
          <a:xfrm>
            <a:off x="219875" y="3624225"/>
            <a:ext cx="420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 rebooted the device and logged in as root, over UART.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/>
        </p:nvSpPr>
        <p:spPr>
          <a:xfrm>
            <a:off x="606600" y="1068450"/>
            <a:ext cx="793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 strike="sngStrike">
                <a:solidFill>
                  <a:srgbClr val="B7B7B7"/>
                </a:solidFill>
                <a:latin typeface="Barlow"/>
                <a:ea typeface="Barlow"/>
                <a:cs typeface="Barlow"/>
                <a:sym typeface="Barlow"/>
              </a:rPr>
              <a:t>Introducing the Wavlink AC1200</a:t>
            </a:r>
            <a:endParaRPr b="1" sz="3200" strike="sngStrike">
              <a:solidFill>
                <a:srgbClr val="B7B7B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4" name="Google Shape;164;p36"/>
          <p:cNvSpPr txBox="1"/>
          <p:nvPr/>
        </p:nvSpPr>
        <p:spPr>
          <a:xfrm>
            <a:off x="606600" y="1745550"/>
            <a:ext cx="793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Introducing the Phicomm K2G A1!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5" y="152400"/>
            <a:ext cx="5379921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99"/>
          <p:cNvSpPr txBox="1"/>
          <p:nvPr/>
        </p:nvSpPr>
        <p:spPr>
          <a:xfrm>
            <a:off x="5815475" y="181975"/>
            <a:ext cx="3237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Imagine my delight (mild disappointment) when I loaded this device’s telnetd_startup into Ghidra, and saw that it hadn’t even been stripped!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state machine looks almost exactly like what we saw in the K2G A1, but without the ABCDEF → DEVICE_ID exchange.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58857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00"/>
          <p:cNvSpPr txBox="1"/>
          <p:nvPr/>
        </p:nvSpPr>
        <p:spPr>
          <a:xfrm>
            <a:off x="4860125" y="181975"/>
            <a:ext cx="4284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Ghidra will not automatically load the region of this big-endian MIPS binary where certain important data is stored, such as the hardcoded public RSA key used by the service.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54" name="Google Shape;654;p100"/>
          <p:cNvSpPr txBox="1"/>
          <p:nvPr/>
        </p:nvSpPr>
        <p:spPr>
          <a:xfrm>
            <a:off x="4935950" y="1872775"/>
            <a:ext cx="406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Let’s be lazy here, and call on the reverser’s favourite tool: </a:t>
            </a:r>
            <a:r>
              <a:rPr lang="en" sz="1800">
                <a:solidFill>
                  <a:schemeClr val="lt1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strings</a:t>
            </a: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55" name="Google Shape;65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26679"/>
            <a:ext cx="9144003" cy="12010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209550">
              <a:srgbClr val="000000">
                <a:alpha val="50000"/>
              </a:srgbClr>
            </a:outerShdw>
          </a:effectLst>
        </p:spPr>
      </p:pic>
      <p:sp>
        <p:nvSpPr>
          <p:cNvPr id="656" name="Google Shape;656;p100"/>
          <p:cNvSpPr txBox="1"/>
          <p:nvPr/>
        </p:nvSpPr>
        <p:spPr>
          <a:xfrm>
            <a:off x="1228300" y="3420325"/>
            <a:ext cx="6406800" cy="769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040000" dist="161925">
              <a:srgbClr val="000000">
                <a:alpha val="81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Does this look familiar?</a:t>
            </a:r>
            <a:endParaRPr b="1" sz="3800"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57" name="Google Shape;657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7363" y="0"/>
            <a:ext cx="518033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00"/>
          <p:cNvSpPr/>
          <p:nvPr/>
        </p:nvSpPr>
        <p:spPr>
          <a:xfrm>
            <a:off x="1890221" y="784249"/>
            <a:ext cx="5813175" cy="1907075"/>
          </a:xfrm>
          <a:custGeom>
            <a:rect b="b" l="l" r="r" t="t"/>
            <a:pathLst>
              <a:path extrusionOk="0" h="76283" w="232527">
                <a:moveTo>
                  <a:pt x="232527" y="50820"/>
                </a:moveTo>
                <a:cubicBezTo>
                  <a:pt x="212340" y="50820"/>
                  <a:pt x="193141" y="41937"/>
                  <a:pt x="173387" y="37779"/>
                </a:cubicBezTo>
                <a:cubicBezTo>
                  <a:pt x="145076" y="31819"/>
                  <a:pt x="115883" y="29893"/>
                  <a:pt x="86951" y="29893"/>
                </a:cubicBezTo>
                <a:cubicBezTo>
                  <a:pt x="63898" y="29893"/>
                  <a:pt x="35549" y="30864"/>
                  <a:pt x="20229" y="48090"/>
                </a:cubicBezTo>
                <a:cubicBezTo>
                  <a:pt x="17138" y="51566"/>
                  <a:pt x="11403" y="53786"/>
                  <a:pt x="10827" y="58402"/>
                </a:cubicBezTo>
                <a:cubicBezTo>
                  <a:pt x="9353" y="70208"/>
                  <a:pt x="31440" y="72080"/>
                  <a:pt x="43278" y="73263"/>
                </a:cubicBezTo>
                <a:cubicBezTo>
                  <a:pt x="67632" y="75696"/>
                  <a:pt x="92198" y="71140"/>
                  <a:pt x="116673" y="71140"/>
                </a:cubicBezTo>
                <a:cubicBezTo>
                  <a:pt x="139427" y="71140"/>
                  <a:pt x="162158" y="72960"/>
                  <a:pt x="184912" y="72960"/>
                </a:cubicBezTo>
                <a:cubicBezTo>
                  <a:pt x="193163" y="72960"/>
                  <a:pt x="201310" y="77158"/>
                  <a:pt x="209478" y="75992"/>
                </a:cubicBezTo>
                <a:cubicBezTo>
                  <a:pt x="214591" y="75262"/>
                  <a:pt x="220664" y="71109"/>
                  <a:pt x="221306" y="65984"/>
                </a:cubicBezTo>
                <a:cubicBezTo>
                  <a:pt x="222312" y="57953"/>
                  <a:pt x="222544" y="48243"/>
                  <a:pt x="217363" y="42025"/>
                </a:cubicBezTo>
                <a:cubicBezTo>
                  <a:pt x="203494" y="25380"/>
                  <a:pt x="178277" y="22623"/>
                  <a:pt x="157313" y="17155"/>
                </a:cubicBezTo>
                <a:cubicBezTo>
                  <a:pt x="124394" y="8568"/>
                  <a:pt x="90532" y="-2275"/>
                  <a:pt x="56623" y="475"/>
                </a:cubicBezTo>
                <a:cubicBezTo>
                  <a:pt x="35195" y="2213"/>
                  <a:pt x="9895" y="14076"/>
                  <a:pt x="1425" y="33836"/>
                </a:cubicBezTo>
                <a:cubicBezTo>
                  <a:pt x="-2033" y="41904"/>
                  <a:pt x="1194" y="53889"/>
                  <a:pt x="8097" y="59312"/>
                </a:cubicBezTo>
                <a:cubicBezTo>
                  <a:pt x="13754" y="63757"/>
                  <a:pt x="21476" y="64698"/>
                  <a:pt x="28417" y="66591"/>
                </a:cubicBezTo>
                <a:cubicBezTo>
                  <a:pt x="53663" y="73478"/>
                  <a:pt x="80495" y="72960"/>
                  <a:pt x="106664" y="72960"/>
                </a:cubicBezTo>
                <a:cubicBezTo>
                  <a:pt x="117077" y="72960"/>
                  <a:pt x="127594" y="71489"/>
                  <a:pt x="137903" y="72960"/>
                </a:cubicBezTo>
                <a:cubicBezTo>
                  <a:pt x="144209" y="73860"/>
                  <a:pt x="154992" y="78698"/>
                  <a:pt x="157010" y="72656"/>
                </a:cubicBezTo>
              </a:path>
            </a:pathLst>
          </a:cu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9" name="Google Shape;659;p100"/>
          <p:cNvSpPr txBox="1"/>
          <p:nvPr/>
        </p:nvSpPr>
        <p:spPr>
          <a:xfrm>
            <a:off x="3670500" y="3026675"/>
            <a:ext cx="3427200" cy="14931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  <a:latin typeface="Barlow"/>
                <a:ea typeface="Barlow"/>
                <a:cs typeface="Barlow"/>
                <a:sym typeface="Barlow"/>
              </a:rPr>
              <a:t>It’s the same public key that they used for the K2.22.9.163!</a:t>
            </a:r>
            <a:endParaRPr b="1" sz="1700">
              <a:solidFill>
                <a:srgbClr val="CC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CC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CC0000"/>
                </a:solidFill>
                <a:latin typeface="Barlow"/>
                <a:ea typeface="Barlow"/>
                <a:cs typeface="Barlow"/>
                <a:sym typeface="Barlow"/>
              </a:rPr>
              <a:t>They redacted the private key, but left the public key unchanged.</a:t>
            </a:r>
            <a:endParaRPr b="1" sz="1700">
              <a:solidFill>
                <a:srgbClr val="CC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60" name="Google Shape;660;p100"/>
          <p:cNvPicPr preferRelativeResize="0"/>
          <p:nvPr/>
        </p:nvPicPr>
        <p:blipFill>
          <a:blip r:embed="rId6">
            <a:alphaModFix amt="89000"/>
          </a:blip>
          <a:stretch>
            <a:fillRect/>
          </a:stretch>
        </p:blipFill>
        <p:spPr>
          <a:xfrm>
            <a:off x="2933276" y="55713"/>
            <a:ext cx="3427201" cy="4509486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00"/>
          <p:cNvSpPr txBox="1"/>
          <p:nvPr/>
        </p:nvSpPr>
        <p:spPr>
          <a:xfrm>
            <a:off x="2141250" y="265350"/>
            <a:ext cx="48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Here’s rsa_public_decrypt_nonce() from the k2.22.5.9.163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1"/>
          <p:cNvSpPr txBox="1"/>
          <p:nvPr/>
        </p:nvSpPr>
        <p:spPr>
          <a:xfrm>
            <a:off x="151650" y="60650"/>
            <a:ext cx="84693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But it’s cool, we don’t actually </a:t>
            </a:r>
            <a:r>
              <a:rPr b="1" i="1" lang="en" sz="4000" u="sng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need</a:t>
            </a: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the private key to pop this version of the Phicomm backdoor. </a:t>
            </a:r>
            <a:endParaRPr b="1" sz="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We can use the same trick we used for the K2G A1, and just skip the ABCDEF → DEVICE_ID exchange.</a:t>
            </a:r>
            <a:endParaRPr b="1" sz="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FEFEF"/>
                </a:solidFill>
                <a:latin typeface="Barlow"/>
                <a:ea typeface="Barlow"/>
                <a:cs typeface="Barlow"/>
                <a:sym typeface="Barlow"/>
              </a:rPr>
              <a:t>(Note to self: now is a good time to plug in the K3C.)</a:t>
            </a:r>
            <a:endParaRPr sz="2400">
              <a:solidFill>
                <a:srgbClr val="EFEFE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102"/>
          <p:cNvPicPr preferRelativeResize="0"/>
          <p:nvPr/>
        </p:nvPicPr>
        <p:blipFill rotWithShape="1">
          <a:blip r:embed="rId3">
            <a:alphaModFix/>
          </a:blip>
          <a:srcRect b="-999" l="0" r="-1010" t="0"/>
          <a:stretch/>
        </p:blipFill>
        <p:spPr>
          <a:xfrm>
            <a:off x="0" y="0"/>
            <a:ext cx="9162287" cy="1288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03"/>
          <p:cNvPicPr preferRelativeResize="0"/>
          <p:nvPr/>
        </p:nvPicPr>
        <p:blipFill rotWithShape="1">
          <a:blip r:embed="rId3">
            <a:alphaModFix/>
          </a:blip>
          <a:srcRect b="-999" l="0" r="-1010" t="0"/>
          <a:stretch/>
        </p:blipFill>
        <p:spPr>
          <a:xfrm>
            <a:off x="-9137" y="-5246787"/>
            <a:ext cx="9162287" cy="1288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04"/>
          <p:cNvPicPr preferRelativeResize="0"/>
          <p:nvPr/>
        </p:nvPicPr>
        <p:blipFill rotWithShape="1">
          <a:blip r:embed="rId3">
            <a:alphaModFix/>
          </a:blip>
          <a:srcRect b="-999" l="0" r="-1010" t="0"/>
          <a:stretch/>
        </p:blipFill>
        <p:spPr>
          <a:xfrm>
            <a:off x="-9137" y="-7530312"/>
            <a:ext cx="9162287" cy="1288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5"/>
          <p:cNvSpPr txBox="1"/>
          <p:nvPr/>
        </p:nvSpPr>
        <p:spPr>
          <a:xfrm>
            <a:off x="845400" y="758200"/>
            <a:ext cx="745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DEMO TIME</a:t>
            </a:r>
            <a:endParaRPr sz="6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 Deux</a:t>
            </a:r>
            <a:endParaRPr sz="6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6"/>
          <p:cNvSpPr txBox="1"/>
          <p:nvPr/>
        </p:nvSpPr>
        <p:spPr>
          <a:xfrm>
            <a:off x="1679400" y="1053900"/>
            <a:ext cx="5785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Backdoor Protocol: Version 3</a:t>
            </a:r>
            <a:endParaRPr b="1" sz="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92" name="Google Shape;692;p106"/>
          <p:cNvSpPr txBox="1"/>
          <p:nvPr/>
        </p:nvSpPr>
        <p:spPr>
          <a:xfrm>
            <a:off x="1707900" y="2919100"/>
            <a:ext cx="572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EFEFEF"/>
                </a:solidFill>
                <a:latin typeface="Barlow"/>
                <a:ea typeface="Barlow"/>
                <a:cs typeface="Barlow"/>
                <a:sym typeface="Barlow"/>
              </a:rPr>
              <a:t>(Back where we started.)</a:t>
            </a:r>
            <a:endParaRPr b="1" sz="1700">
              <a:solidFill>
                <a:srgbClr val="EFEFE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7"/>
          <p:cNvSpPr txBox="1"/>
          <p:nvPr/>
        </p:nvSpPr>
        <p:spPr>
          <a:xfrm>
            <a:off x="303275" y="288125"/>
            <a:ext cx="85224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This seems to be when it dawned on Phicomm that the internet is slow to forget a leaked private key, and that it was time to switch things up.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third version of the protocol includes the 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ABCDEF1234 → DEVICE_ID exchange, and each device ID seems to have its </a:t>
            </a:r>
            <a:r>
              <a:rPr b="1" i="1" lang="en" sz="2400" u="sng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own</a:t>
            </a:r>
            <a:r>
              <a:rPr b="1" lang="en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pair of RSA keys.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public key is baked into the telnetd_startup binary, and the private key seems, in each case, to have been successfully kept as a secret, but is presumably used by officials (?) to gain a root shell on the router.</a:t>
            </a:r>
            <a:endParaRPr b="1" sz="24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63" y="0"/>
            <a:ext cx="8174874" cy="510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5" y="125500"/>
            <a:ext cx="6822375" cy="4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/>
          <p:nvPr/>
        </p:nvSpPr>
        <p:spPr>
          <a:xfrm>
            <a:off x="7052350" y="125500"/>
            <a:ext cx="2006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The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System Status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(系统状态) page identifies the device model as K2G, hardware version A1, running firmware version </a:t>
            </a:r>
            <a:r>
              <a:rPr b="1" lang="en" sz="1500">
                <a:solidFill>
                  <a:srgbClr val="29292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22.6.3.20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8"/>
            <a:ext cx="9143999" cy="1412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3699008"/>
            <a:ext cx="9143999" cy="1412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8713758"/>
            <a:ext cx="9143999" cy="1412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75" y="1572675"/>
            <a:ext cx="8839200" cy="2071688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2"/>
          <p:cNvSpPr txBox="1"/>
          <p:nvPr/>
        </p:nvSpPr>
        <p:spPr>
          <a:xfrm>
            <a:off x="242625" y="121325"/>
            <a:ext cx="856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Responsible Disclosure Process</a:t>
            </a:r>
            <a:endParaRPr b="1" sz="3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3"/>
          <p:cNvSpPr txBox="1"/>
          <p:nvPr/>
        </p:nvSpPr>
        <p:spPr>
          <a:xfrm>
            <a:off x="242625" y="189550"/>
            <a:ext cx="8711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 set out to find someone at Phicomm with whom I could discuss these vulnerabilities, and inform them of Tenable’s 90-day coordinated disclosure protocol.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Generally speaking, we notify the vendor that we’ve found a 0-day, and tell them that </a:t>
            </a:r>
            <a:r>
              <a:rPr b="1" i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if they respond</a:t>
            </a: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we will disclose in 90 days time, or as soon as we learn that the vulnerability has been patched.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We also tell them that we will disclose in 45 days time if we receive no reply.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25" y="152400"/>
            <a:ext cx="846256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383" y="0"/>
            <a:ext cx="5100033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5"/>
          <p:cNvSpPr txBox="1"/>
          <p:nvPr/>
        </p:nvSpPr>
        <p:spPr>
          <a:xfrm>
            <a:off x="37900" y="166800"/>
            <a:ext cx="910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 tried to reach out over other channels, but the situation did not look promising.</a:t>
            </a:r>
            <a:endParaRPr b="1"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40" name="Google Shape;74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050" y="856525"/>
            <a:ext cx="3827605" cy="38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028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17"/>
          <p:cNvSpPr txBox="1"/>
          <p:nvPr/>
        </p:nvSpPr>
        <p:spPr>
          <a:xfrm>
            <a:off x="280525" y="121325"/>
            <a:ext cx="816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So, what happened?</a:t>
            </a:r>
            <a:endParaRPr b="1" sz="3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51" name="Google Shape;75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7500"/>
            <a:ext cx="3789378" cy="407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17"/>
          <p:cNvSpPr txBox="1"/>
          <p:nvPr/>
        </p:nvSpPr>
        <p:spPr>
          <a:xfrm>
            <a:off x="4329375" y="767825"/>
            <a:ext cx="4572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2008: Gu Guoping founds Shanghai Feixun, which will later be known as “Shanghai Phicomm”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2012: Lianbi Financial founded by ????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2014: Phicomm declares operating income of 10 billion yuan (about $1.5 billion USD), dubbed “Little Huawei” in the Chinese press.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2014: Phicomm initiates merger with Huiqiu Technology (formerly Beisheng Pharmaceutical)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2015: Guoping gains control of Lianbi Financial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2015: Phicomm launches </a:t>
            </a:r>
            <a:r>
              <a:rPr b="1" lang="en" u="sng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“0-yuan purchase plan”</a:t>
            </a:r>
            <a:endParaRPr b="1" u="sng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2016: Huiqiu discloses that Guoping had gained control of the company. Guoping’s affiliate Xianyan receives largest fine in history from China Securities Regulatory Commision (about $500 million USD)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2016: Guoping claims to have lost financial control of Phicomm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8"/>
          <p:cNvSpPr txBox="1"/>
          <p:nvPr/>
        </p:nvSpPr>
        <p:spPr>
          <a:xfrm>
            <a:off x="675850" y="405525"/>
            <a:ext cx="769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The “0-yuan Purchase Plan”</a:t>
            </a:r>
            <a:endParaRPr b="1" sz="3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58" name="Google Shape;758;p118"/>
          <p:cNvSpPr txBox="1"/>
          <p:nvPr/>
        </p:nvSpPr>
        <p:spPr>
          <a:xfrm>
            <a:off x="286250" y="1121125"/>
            <a:ext cx="8197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Essentially, the deal was that you could apply for a </a:t>
            </a:r>
            <a:r>
              <a:rPr lang="en" sz="2000" u="sng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full rebate</a:t>
            </a:r>
            <a:r>
              <a:rPr lang="en" sz="2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on the purchase of Phicomm routers and IoT devices if you register for the Lianbi Financial and Huaxia Wanija Financial Peer-to-Peer lending Apps. </a:t>
            </a:r>
            <a:endParaRPr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/>
        </p:nvSpPr>
        <p:spPr>
          <a:xfrm>
            <a:off x="1501250" y="674800"/>
            <a:ext cx="5944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Using a Known Post-Auth Command Injection Vuln to Gain Shell Access</a:t>
            </a:r>
            <a:endParaRPr b="1" sz="32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925" y="76200"/>
            <a:ext cx="5126155" cy="49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0" y="3343500"/>
            <a:ext cx="3675783" cy="17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119"/>
          <p:cNvSpPr txBox="1"/>
          <p:nvPr/>
        </p:nvSpPr>
        <p:spPr>
          <a:xfrm>
            <a:off x="103375" y="71550"/>
            <a:ext cx="360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Further Reading…</a:t>
            </a:r>
            <a:endParaRPr b="1" sz="21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25" y="1745600"/>
            <a:ext cx="4864774" cy="324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00" y="152400"/>
            <a:ext cx="272176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120"/>
          <p:cNvSpPr txBox="1"/>
          <p:nvPr/>
        </p:nvSpPr>
        <p:spPr>
          <a:xfrm>
            <a:off x="2927525" y="152400"/>
            <a:ext cx="305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2018-06: Lianbi Financial filed on suspicion of “illegally absorbing public deposits” (i.e. running a Ponzi scheme) – </a:t>
            </a:r>
            <a:r>
              <a:rPr b="1" lang="en" u="sng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Gu Guoping is arrested.</a:t>
            </a:r>
            <a:endParaRPr b="1" u="sng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73" name="Google Shape;773;p120"/>
          <p:cNvSpPr txBox="1"/>
          <p:nvPr/>
        </p:nvSpPr>
        <p:spPr>
          <a:xfrm>
            <a:off x="6060200" y="1524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2021-02-04: Shanghai No. 1 Intermediate People’s Court holds public hearing for fraud case against Guoping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2021-06-23: Songjian Police arrest Lianbi personnel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1"/>
          <p:cNvSpPr txBox="1"/>
          <p:nvPr/>
        </p:nvSpPr>
        <p:spPr>
          <a:xfrm>
            <a:off x="341900" y="254450"/>
            <a:ext cx="8452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“On the morning of December 8, the Shanghai No. 1 Intermediate People’s Court publicly sentenced the defendants Gu Guoping, Nong Jin, Chen Yu, Zhu Jun, Wang Jingjing, and Zhang Jimin on the case of fundraising fraud. </a:t>
            </a:r>
            <a:r>
              <a:rPr b="1" lang="en" sz="2100" u="sng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Gu Guoping was sentenced to life imprisonment for the crime of fundraising fraud, deprived of political rights for life, and confiscated of all personal property</a:t>
            </a:r>
            <a:r>
              <a:rPr b="1" lang="en" sz="2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.”</a:t>
            </a:r>
            <a:endParaRPr b="1" sz="2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9" name="Google Shape;779;p121"/>
          <p:cNvSpPr txBox="1"/>
          <p:nvPr/>
        </p:nvSpPr>
        <p:spPr>
          <a:xfrm>
            <a:off x="485025" y="3140775"/>
            <a:ext cx="84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80" name="Google Shape;78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50" y="3051175"/>
            <a:ext cx="2936599" cy="195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" name="Google Shape;781;p121"/>
          <p:cNvCxnSpPr>
            <a:stCxn id="780" idx="3"/>
            <a:endCxn id="778" idx="2"/>
          </p:cNvCxnSpPr>
          <p:nvPr/>
        </p:nvCxnSpPr>
        <p:spPr>
          <a:xfrm flipH="1" rot="10800000">
            <a:off x="3318249" y="3025025"/>
            <a:ext cx="1249800" cy="1002000"/>
          </a:xfrm>
          <a:prstGeom prst="curvedConnector2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2"/>
          <p:cNvSpPr txBox="1"/>
          <p:nvPr/>
        </p:nvSpPr>
        <p:spPr>
          <a:xfrm>
            <a:off x="310100" y="413475"/>
            <a:ext cx="840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To make a long story short, we should not expect patches.</a:t>
            </a:r>
            <a:endParaRPr b="1" sz="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23"/>
          <p:cNvSpPr txBox="1"/>
          <p:nvPr/>
        </p:nvSpPr>
        <p:spPr>
          <a:xfrm>
            <a:off x="310100" y="413475"/>
            <a:ext cx="840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Thank You!</a:t>
            </a:r>
            <a:endParaRPr b="1" sz="4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2" name="Google Shape;792;p123"/>
          <p:cNvSpPr txBox="1"/>
          <p:nvPr/>
        </p:nvSpPr>
        <p:spPr>
          <a:xfrm>
            <a:off x="310100" y="1431225"/>
            <a:ext cx="7108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Olivia Lucca Fraser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Staff Research Engineer on Tenable’s Zero Day Research Team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github.com/oblivia-simplex</a:t>
            </a:r>
            <a:endParaRPr b="1" sz="1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5"/>
          <p:cNvSpPr txBox="1"/>
          <p:nvPr/>
        </p:nvSpPr>
        <p:spPr>
          <a:xfrm>
            <a:off x="0" y="0"/>
            <a:ext cx="4299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</a:pPr>
            <a:r>
              <a:rPr b="1" lang="en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2017: a Cayman Island holding company “Talent Transmission Limited” (MH96960), in concert with Phicomm, acquires almost $1 billion USD worth of UTStarcom Holding Corp shares. (UTStarcom is also in the router business.)</a:t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02" name="Google Shape;80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173" y="51100"/>
            <a:ext cx="4344549" cy="266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021">
  <a:themeElements>
    <a:clrScheme name="Simple Light">
      <a:dk1>
        <a:srgbClr val="32414E"/>
      </a:dk1>
      <a:lt1>
        <a:srgbClr val="FFFFFF"/>
      </a:lt1>
      <a:dk2>
        <a:srgbClr val="DADFE1"/>
      </a:dk2>
      <a:lt2>
        <a:srgbClr val="041E42"/>
      </a:lt2>
      <a:accent1>
        <a:srgbClr val="0079DD"/>
      </a:accent1>
      <a:accent2>
        <a:srgbClr val="005CB9"/>
      </a:accent2>
      <a:accent3>
        <a:srgbClr val="00839B"/>
      </a:accent3>
      <a:accent4>
        <a:srgbClr val="FFA500"/>
      </a:accent4>
      <a:accent5>
        <a:srgbClr val="FD6219"/>
      </a:accent5>
      <a:accent6>
        <a:srgbClr val="CF03C9"/>
      </a:accent6>
      <a:hlink>
        <a:srgbClr val="0079D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